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71" r:id="rId11"/>
    <p:sldId id="272" r:id="rId12"/>
    <p:sldId id="273" r:id="rId13"/>
    <p:sldId id="274" r:id="rId14"/>
    <p:sldId id="265" r:id="rId15"/>
    <p:sldId id="266" r:id="rId16"/>
    <p:sldId id="267" r:id="rId17"/>
    <p:sldId id="268" r:id="rId18"/>
    <p:sldId id="269" r:id="rId19"/>
    <p:sldId id="270" r:id="rId20"/>
    <p:sldId id="275" r:id="rId21"/>
    <p:sldId id="276" r:id="rId22"/>
    <p:sldId id="277" r:id="rId23"/>
    <p:sldId id="278" r:id="rId24"/>
    <p:sldId id="279" r:id="rId25"/>
    <p:sldId id="280"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3" autoAdjust="0"/>
  </p:normalViewPr>
  <p:slideViewPr>
    <p:cSldViewPr>
      <p:cViewPr varScale="1">
        <p:scale>
          <a:sx n="96" d="100"/>
          <a:sy n="96" d="100"/>
        </p:scale>
        <p:origin x="8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312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1178A6-BE20-4ED6-8B8A-478F04E9B3C1}" type="datetimeFigureOut">
              <a:rPr lang="en-US" smtClean="0"/>
              <a:pPr/>
              <a:t>4/14/2015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211495-FE01-4EDF-A9E7-89BEB872F364}" type="slidenum">
              <a:rPr lang="en-US" smtClean="0"/>
              <a:pPr/>
              <a:t>‹#›</a:t>
            </a:fld>
            <a:endParaRPr lang="en-US"/>
          </a:p>
        </p:txBody>
      </p:sp>
    </p:spTree>
    <p:extLst>
      <p:ext uri="{BB962C8B-B14F-4D97-AF65-F5344CB8AC3E}">
        <p14:creationId xmlns:p14="http://schemas.microsoft.com/office/powerpoint/2010/main" val="23431746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3192761"/>
            <a:ext cx="9172074" cy="36696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3188368"/>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2133600"/>
            <a:ext cx="6400800" cy="1752600"/>
          </a:xfrm>
        </p:spPr>
        <p:txBody>
          <a:bodyPr>
            <a:normAutofit/>
          </a:bodyPr>
          <a:lstStyle>
            <a:lvl1pPr marL="0" indent="0" algn="r">
              <a:buNone/>
              <a:defRPr sz="28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2"/>
          </p:nvPr>
        </p:nvSpPr>
        <p:spPr>
          <a:xfrm>
            <a:off x="5724525" y="6400800"/>
            <a:ext cx="1066800" cy="365125"/>
          </a:xfrm>
          <a:prstGeom prst="rect">
            <a:avLst/>
          </a:prstGeom>
        </p:spPr>
        <p:txBody>
          <a:bodyPr vert="horz" lIns="91440" tIns="45720" rIns="91440" bIns="45720" rtlCol="0" anchor="ctr"/>
          <a:lstStyle>
            <a:lvl1pPr algn="r">
              <a:defRPr sz="800">
                <a:solidFill>
                  <a:schemeClr val="bg1"/>
                </a:solidFill>
              </a:defRPr>
            </a:lvl1pPr>
          </a:lstStyle>
          <a:p>
            <a:r>
              <a:rPr lang="en-US" dirty="0" smtClean="0"/>
              <a:t>Copyright © 2012 </a:t>
            </a:r>
            <a:endParaRPr lang="en-US" dirty="0"/>
          </a:p>
        </p:txBody>
      </p:sp>
      <p:sp>
        <p:nvSpPr>
          <p:cNvPr id="6" name="Footer Placeholder 4"/>
          <p:cNvSpPr>
            <a:spLocks noGrp="1"/>
          </p:cNvSpPr>
          <p:nvPr>
            <p:ph type="ftr" sz="quarter" idx="3"/>
          </p:nvPr>
        </p:nvSpPr>
        <p:spPr>
          <a:xfrm>
            <a:off x="6867525" y="6400800"/>
            <a:ext cx="2209800" cy="365125"/>
          </a:xfrm>
          <a:prstGeom prst="rect">
            <a:avLst/>
          </a:prstGeom>
        </p:spPr>
        <p:txBody>
          <a:bodyPr vert="horz" lIns="91440" tIns="45720" rIns="91440" bIns="45720" rtlCol="0" anchor="ctr"/>
          <a:lstStyle>
            <a:lvl1pPr algn="r">
              <a:defRPr sz="800">
                <a:solidFill>
                  <a:schemeClr val="bg1"/>
                </a:solidFill>
              </a:defRPr>
            </a:lvl1pPr>
          </a:lstStyle>
          <a:p>
            <a:r>
              <a:rPr lang="en-US" dirty="0" smtClean="0"/>
              <a:t>These materials are private and confidential</a:t>
            </a:r>
            <a:endParaRPr lang="en-US" dirty="0"/>
          </a:p>
        </p:txBody>
      </p:sp>
      <p:cxnSp>
        <p:nvCxnSpPr>
          <p:cNvPr id="8" name="Straight Connector 7"/>
          <p:cNvCxnSpPr/>
          <p:nvPr userDrawn="1"/>
        </p:nvCxnSpPr>
        <p:spPr>
          <a:xfrm>
            <a:off x="38100" y="3124200"/>
            <a:ext cx="91821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152400"/>
            <a:ext cx="3218422" cy="682696"/>
          </a:xfrm>
          <a:prstGeom prst="rect">
            <a:avLst/>
          </a:prstGeom>
        </p:spPr>
      </p:pic>
    </p:spTree>
    <p:extLst>
      <p:ext uri="{BB962C8B-B14F-4D97-AF65-F5344CB8AC3E}">
        <p14:creationId xmlns:p14="http://schemas.microsoft.com/office/powerpoint/2010/main" val="25125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ln>
            <a:solidFill>
              <a:schemeClr val="accent2">
                <a:lumMod val="75000"/>
              </a:schemeClr>
            </a:solidFill>
          </a:ln>
        </p:spPr>
        <p:txBody>
          <a:bodyPr/>
          <a:lstStyle>
            <a:lvl1pPr>
              <a:buClr>
                <a:schemeClr val="accent2">
                  <a:lumMod val="75000"/>
                </a:schemeClr>
              </a:buClr>
              <a:defRPr baseline="0">
                <a:solidFill>
                  <a:schemeClr val="accent3">
                    <a:lumMod val="75000"/>
                  </a:schemeClr>
                </a:solidFill>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1219200"/>
            <a:ext cx="83820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839200"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838200" y="6320836"/>
            <a:ext cx="19050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PaySimple  © 2012 </a:t>
            </a:r>
            <a:endParaRPr lang="en-US" dirty="0"/>
          </a:p>
        </p:txBody>
      </p:sp>
      <p:sp>
        <p:nvSpPr>
          <p:cNvPr id="10" name="Footer Placeholder 4"/>
          <p:cNvSpPr>
            <a:spLocks noGrp="1"/>
          </p:cNvSpPr>
          <p:nvPr>
            <p:ph type="ftr" sz="quarter" idx="3"/>
          </p:nvPr>
        </p:nvSpPr>
        <p:spPr>
          <a:xfrm>
            <a:off x="3543300" y="6320836"/>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060" y="6231467"/>
            <a:ext cx="2142611" cy="454494"/>
          </a:xfrm>
          <a:prstGeom prst="rect">
            <a:avLst/>
          </a:prstGeom>
        </p:spPr>
      </p:pic>
    </p:spTree>
    <p:extLst>
      <p:ext uri="{BB962C8B-B14F-4D97-AF65-F5344CB8AC3E}">
        <p14:creationId xmlns:p14="http://schemas.microsoft.com/office/powerpoint/2010/main" val="368453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6"/>
          <p:cNvSpPr/>
          <p:nvPr userDrawn="1"/>
        </p:nvSpPr>
        <p:spPr>
          <a:xfrm>
            <a:off x="8839200"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Date Placeholder 3"/>
          <p:cNvSpPr>
            <a:spLocks noGrp="1"/>
          </p:cNvSpPr>
          <p:nvPr>
            <p:ph type="dt" sz="half" idx="2"/>
          </p:nvPr>
        </p:nvSpPr>
        <p:spPr>
          <a:xfrm>
            <a:off x="1295400" y="6334210"/>
            <a:ext cx="1066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 2012 </a:t>
            </a:r>
            <a:endParaRPr lang="en-US" dirty="0"/>
          </a:p>
        </p:txBody>
      </p:sp>
      <p:sp>
        <p:nvSpPr>
          <p:cNvPr id="12" name="Footer Placeholder 4"/>
          <p:cNvSpPr>
            <a:spLocks noGrp="1"/>
          </p:cNvSpPr>
          <p:nvPr>
            <p:ph type="ftr" sz="quarter" idx="3"/>
          </p:nvPr>
        </p:nvSpPr>
        <p:spPr>
          <a:xfrm>
            <a:off x="3390900" y="6334209"/>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cxnSp>
        <p:nvCxnSpPr>
          <p:cNvPr id="14" name="Straight Connector 13"/>
          <p:cNvCxnSpPr/>
          <p:nvPr userDrawn="1"/>
        </p:nvCxnSpPr>
        <p:spPr>
          <a:xfrm>
            <a:off x="762000" y="4419600"/>
            <a:ext cx="80772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9185" y="6197335"/>
            <a:ext cx="2218811" cy="470657"/>
          </a:xfrm>
          <a:prstGeom prst="rect">
            <a:avLst/>
          </a:prstGeom>
        </p:spPr>
      </p:pic>
    </p:spTree>
    <p:extLst>
      <p:ext uri="{BB962C8B-B14F-4D97-AF65-F5344CB8AC3E}">
        <p14:creationId xmlns:p14="http://schemas.microsoft.com/office/powerpoint/2010/main" val="326231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3">
                    <a:lumMod val="75000"/>
                  </a:schemeClr>
                </a:solidFill>
              </a:defRPr>
            </a:lvl1pPr>
            <a:lvl2pPr>
              <a:buClr>
                <a:schemeClr val="accent2">
                  <a:lumMod val="75000"/>
                </a:schemeClr>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8915"/>
            <a:ext cx="4038600" cy="4525963"/>
          </a:xfrm>
        </p:spPr>
        <p:txBody>
          <a:bodyPr/>
          <a:lstStyle>
            <a:lvl1pPr>
              <a:defRPr sz="2800">
                <a:solidFill>
                  <a:schemeClr val="accent3">
                    <a:lumMod val="75000"/>
                  </a:schemeClr>
                </a:solidFill>
              </a:defRPr>
            </a:lvl1pPr>
            <a:lvl2pPr marL="800100" indent="-342900">
              <a:buClr>
                <a:schemeClr val="accent2">
                  <a:lumMod val="75000"/>
                </a:schemeClr>
              </a:buClr>
              <a:buFont typeface="Arial" panose="020B0604020202020204"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8873714"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ate Placeholder 3"/>
          <p:cNvSpPr>
            <a:spLocks noGrp="1"/>
          </p:cNvSpPr>
          <p:nvPr>
            <p:ph type="dt" sz="half" idx="10"/>
          </p:nvPr>
        </p:nvSpPr>
        <p:spPr>
          <a:xfrm>
            <a:off x="914400" y="6382668"/>
            <a:ext cx="1066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 2012 </a:t>
            </a:r>
            <a:endParaRPr lang="en-US" dirty="0"/>
          </a:p>
        </p:txBody>
      </p:sp>
      <p:sp>
        <p:nvSpPr>
          <p:cNvPr id="10" name="Footer Placeholder 4"/>
          <p:cNvSpPr>
            <a:spLocks noGrp="1"/>
          </p:cNvSpPr>
          <p:nvPr>
            <p:ph type="ftr" sz="quarter" idx="3"/>
          </p:nvPr>
        </p:nvSpPr>
        <p:spPr>
          <a:xfrm>
            <a:off x="3352800" y="6385352"/>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cxnSp>
        <p:nvCxnSpPr>
          <p:cNvPr id="12" name="Straight Connector 11"/>
          <p:cNvCxnSpPr/>
          <p:nvPr userDrawn="1"/>
        </p:nvCxnSpPr>
        <p:spPr>
          <a:xfrm>
            <a:off x="457200" y="1219200"/>
            <a:ext cx="83820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8400" y="6270958"/>
            <a:ext cx="2203490" cy="467407"/>
          </a:xfrm>
          <a:prstGeom prst="rect">
            <a:avLst/>
          </a:prstGeom>
        </p:spPr>
      </p:pic>
    </p:spTree>
    <p:extLst>
      <p:ext uri="{BB962C8B-B14F-4D97-AF65-F5344CB8AC3E}">
        <p14:creationId xmlns:p14="http://schemas.microsoft.com/office/powerpoint/2010/main" val="265002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800" b="0">
                <a:solidFill>
                  <a:schemeClr val="accent3">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3647" y="2199899"/>
            <a:ext cx="4040188" cy="3951288"/>
          </a:xfrm>
        </p:spPr>
        <p:txBody>
          <a:bodyPr/>
          <a:lstStyle>
            <a:lvl1pPr>
              <a:defRPr sz="2400">
                <a:solidFill>
                  <a:schemeClr val="accent3">
                    <a:lumMod val="75000"/>
                  </a:schemeClr>
                </a:solidFill>
              </a:defRPr>
            </a:lvl1pPr>
            <a:lvl2pPr>
              <a:buClr>
                <a:schemeClr val="accent2">
                  <a:lumMod val="75000"/>
                </a:schemeClr>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800" b="0" i="0">
                <a:solidFill>
                  <a:schemeClr val="accent3">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3">
                    <a:lumMod val="75000"/>
                  </a:schemeClr>
                </a:solidFill>
              </a:defRPr>
            </a:lvl1pPr>
            <a:lvl2pPr>
              <a:buClr>
                <a:schemeClr val="accent2">
                  <a:lumMod val="75000"/>
                </a:schemeClr>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8839200"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85800" y="6334210"/>
            <a:ext cx="1066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 2012 </a:t>
            </a:r>
            <a:endParaRPr lang="en-US" dirty="0"/>
          </a:p>
        </p:txBody>
      </p:sp>
      <p:sp>
        <p:nvSpPr>
          <p:cNvPr id="12" name="Footer Placeholder 4"/>
          <p:cNvSpPr>
            <a:spLocks noGrp="1"/>
          </p:cNvSpPr>
          <p:nvPr>
            <p:ph type="ftr" sz="quarter" idx="11"/>
          </p:nvPr>
        </p:nvSpPr>
        <p:spPr>
          <a:xfrm>
            <a:off x="3086100" y="6334209"/>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cxnSp>
        <p:nvCxnSpPr>
          <p:cNvPr id="14" name="Straight Connector 13"/>
          <p:cNvCxnSpPr/>
          <p:nvPr userDrawn="1"/>
        </p:nvCxnSpPr>
        <p:spPr>
          <a:xfrm>
            <a:off x="457200" y="1219200"/>
            <a:ext cx="83820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6244840"/>
            <a:ext cx="2142611" cy="454494"/>
          </a:xfrm>
          <a:prstGeom prst="rect">
            <a:avLst/>
          </a:prstGeom>
        </p:spPr>
      </p:pic>
    </p:spTree>
    <p:extLst>
      <p:ext uri="{BB962C8B-B14F-4D97-AF65-F5344CB8AC3E}">
        <p14:creationId xmlns:p14="http://schemas.microsoft.com/office/powerpoint/2010/main" val="26121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75000"/>
                  </a:schemeClr>
                </a:solidFill>
              </a:defRPr>
            </a:lvl1pPr>
          </a:lstStyle>
          <a:p>
            <a:r>
              <a:rPr lang="en-US" dirty="0" smtClean="0"/>
              <a:t>Click to edit Master title style</a:t>
            </a:r>
            <a:endParaRPr lang="en-US" dirty="0"/>
          </a:p>
        </p:txBody>
      </p:sp>
      <p:sp>
        <p:nvSpPr>
          <p:cNvPr id="6" name="Rectangle 5"/>
          <p:cNvSpPr/>
          <p:nvPr userDrawn="1"/>
        </p:nvSpPr>
        <p:spPr>
          <a:xfrm>
            <a:off x="8839200"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914400" y="6334210"/>
            <a:ext cx="1066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 2012 </a:t>
            </a:r>
            <a:endParaRPr lang="en-US" dirty="0"/>
          </a:p>
        </p:txBody>
      </p:sp>
      <p:sp>
        <p:nvSpPr>
          <p:cNvPr id="8" name="Footer Placeholder 4"/>
          <p:cNvSpPr>
            <a:spLocks noGrp="1"/>
          </p:cNvSpPr>
          <p:nvPr>
            <p:ph type="ftr" sz="quarter" idx="3"/>
          </p:nvPr>
        </p:nvSpPr>
        <p:spPr>
          <a:xfrm>
            <a:off x="3200400" y="6334209"/>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cxnSp>
        <p:nvCxnSpPr>
          <p:cNvPr id="10" name="Straight Connector 9"/>
          <p:cNvCxnSpPr/>
          <p:nvPr userDrawn="1"/>
        </p:nvCxnSpPr>
        <p:spPr>
          <a:xfrm>
            <a:off x="457200" y="1219200"/>
            <a:ext cx="8382000" cy="0"/>
          </a:xfrm>
          <a:prstGeom prst="line">
            <a:avLst/>
          </a:prstGeom>
          <a:ln w="28575"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6228677"/>
            <a:ext cx="2218811" cy="470657"/>
          </a:xfrm>
          <a:prstGeom prst="rect">
            <a:avLst/>
          </a:prstGeom>
        </p:spPr>
      </p:pic>
    </p:spTree>
    <p:extLst>
      <p:ext uri="{BB962C8B-B14F-4D97-AF65-F5344CB8AC3E}">
        <p14:creationId xmlns:p14="http://schemas.microsoft.com/office/powerpoint/2010/main" val="77256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839200" y="0"/>
            <a:ext cx="304800" cy="6858000"/>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ate Placeholder 3"/>
          <p:cNvSpPr>
            <a:spLocks noGrp="1"/>
          </p:cNvSpPr>
          <p:nvPr>
            <p:ph type="dt" sz="half" idx="2"/>
          </p:nvPr>
        </p:nvSpPr>
        <p:spPr>
          <a:xfrm>
            <a:off x="990600" y="6327467"/>
            <a:ext cx="1066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Copyright © 2012 </a:t>
            </a:r>
            <a:endParaRPr lang="en-US" dirty="0"/>
          </a:p>
        </p:txBody>
      </p:sp>
      <p:sp>
        <p:nvSpPr>
          <p:cNvPr id="7" name="Footer Placeholder 4"/>
          <p:cNvSpPr>
            <a:spLocks noGrp="1"/>
          </p:cNvSpPr>
          <p:nvPr>
            <p:ph type="ftr" sz="quarter" idx="3"/>
          </p:nvPr>
        </p:nvSpPr>
        <p:spPr>
          <a:xfrm>
            <a:off x="3352800" y="6327466"/>
            <a:ext cx="2209800" cy="365125"/>
          </a:xfrm>
          <a:prstGeom prst="rect">
            <a:avLst/>
          </a:prstGeom>
        </p:spPr>
        <p:txBody>
          <a:bodyPr vert="horz" lIns="91440" tIns="45720" rIns="91440" bIns="45720" rtlCol="0" anchor="ctr"/>
          <a:lstStyle>
            <a:lvl1pPr algn="r">
              <a:defRPr sz="800">
                <a:solidFill>
                  <a:schemeClr val="accent5"/>
                </a:solidFill>
              </a:defRPr>
            </a:lvl1pPr>
          </a:lstStyle>
          <a:p>
            <a:r>
              <a:rPr lang="en-US" dirty="0" smtClean="0"/>
              <a:t>These materials are private and confidential</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6254261"/>
            <a:ext cx="2066411" cy="438330"/>
          </a:xfrm>
          <a:prstGeom prst="rect">
            <a:avLst/>
          </a:prstGeom>
        </p:spPr>
      </p:pic>
    </p:spTree>
    <p:extLst>
      <p:ext uri="{BB962C8B-B14F-4D97-AF65-F5344CB8AC3E}">
        <p14:creationId xmlns:p14="http://schemas.microsoft.com/office/powerpoint/2010/main" val="296416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5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775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4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SzPct val="50000"/>
        <a:buFont typeface="Arial" pitchFamily="34" charset="0"/>
        <a:buChar char="►"/>
        <a:defRPr sz="3200" kern="1200">
          <a:ln>
            <a:noFill/>
          </a:ln>
          <a:solidFill>
            <a:schemeClr val="accent3">
              <a:lumMod val="75000"/>
            </a:schemeClr>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Arial" pitchFamily="34" charset="0"/>
        <a:buChar char="•"/>
        <a:defRPr sz="2800" kern="1200">
          <a:ln>
            <a:noFill/>
          </a:ln>
          <a:solidFill>
            <a:schemeClr val="bg1">
              <a:lumMod val="50000"/>
            </a:schemeClr>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SzPct val="40000"/>
        <a:buFont typeface="Arial" pitchFamily="34" charset="0"/>
        <a:buChar char="►"/>
        <a:defRPr sz="2400" kern="1200">
          <a:ln>
            <a:noFill/>
          </a:ln>
          <a:solidFill>
            <a:schemeClr val="bg1">
              <a:lumMod val="50000"/>
            </a:schemeClr>
          </a:solidFill>
          <a:latin typeface="+mn-lt"/>
          <a:ea typeface="+mn-ea"/>
          <a:cs typeface="+mn-cs"/>
        </a:defRPr>
      </a:lvl3pPr>
      <a:lvl4pPr marL="1600200" indent="-228600" algn="l" defTabSz="914400" rtl="0" eaLnBrk="1" latinLnBrk="0" hangingPunct="1">
        <a:spcBef>
          <a:spcPct val="20000"/>
        </a:spcBef>
        <a:buClr>
          <a:schemeClr val="accent6">
            <a:lumMod val="40000"/>
            <a:lumOff val="60000"/>
          </a:schemeClr>
        </a:buClr>
        <a:buFont typeface="Arial" pitchFamily="34" charset="0"/>
        <a:buChar char="–"/>
        <a:defRPr sz="2000" kern="1200">
          <a:ln>
            <a:noFill/>
          </a:ln>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accent6">
            <a:lumMod val="40000"/>
            <a:lumOff val="60000"/>
          </a:schemeClr>
        </a:buClr>
        <a:buFont typeface="Arial" pitchFamily="34" charset="0"/>
        <a:buChar char="»"/>
        <a:defRPr sz="2000" kern="1200">
          <a:ln>
            <a:noFill/>
          </a:ln>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95600"/>
            <a:ext cx="8534400" cy="1470025"/>
          </a:xfrm>
        </p:spPr>
        <p:txBody>
          <a:bodyPr/>
          <a:lstStyle/>
          <a:p>
            <a:r>
              <a:rPr lang="en-US" dirty="0"/>
              <a:t>The </a:t>
            </a:r>
            <a:r>
              <a:rPr lang="en-US" dirty="0" smtClean="0"/>
              <a:t>Cyber Security   Challenges</a:t>
            </a:r>
            <a:endParaRPr lang="en-US" dirty="0"/>
          </a:p>
        </p:txBody>
      </p:sp>
      <p:sp>
        <p:nvSpPr>
          <p:cNvPr id="3" name="Subtitle 2"/>
          <p:cNvSpPr>
            <a:spLocks noGrp="1"/>
          </p:cNvSpPr>
          <p:nvPr>
            <p:ph type="subTitle" idx="1"/>
          </p:nvPr>
        </p:nvSpPr>
        <p:spPr>
          <a:xfrm>
            <a:off x="2438400" y="4495800"/>
            <a:ext cx="6400800" cy="1981200"/>
          </a:xfrm>
        </p:spPr>
        <p:txBody>
          <a:bodyPr/>
          <a:lstStyle/>
          <a:p>
            <a:r>
              <a:rPr lang="en-US" b="1" dirty="0" smtClean="0">
                <a:solidFill>
                  <a:schemeClr val="bg1"/>
                </a:solidFill>
              </a:rPr>
              <a:t>Michael Trofi, CISSP, CISM, CGEIT</a:t>
            </a:r>
          </a:p>
          <a:p>
            <a:r>
              <a:rPr lang="en-US" sz="2400" b="1" dirty="0" smtClean="0">
                <a:solidFill>
                  <a:schemeClr val="bg1"/>
                </a:solidFill>
              </a:rPr>
              <a:t>VCISO</a:t>
            </a:r>
          </a:p>
          <a:p>
            <a:r>
              <a:rPr lang="en-US" sz="2400" b="1" dirty="0" smtClean="0">
                <a:solidFill>
                  <a:schemeClr val="bg1"/>
                </a:solidFill>
              </a:rPr>
              <a:t>Trofi Security</a:t>
            </a:r>
          </a:p>
          <a:p>
            <a:r>
              <a:rPr lang="en-US" b="1" dirty="0" err="1">
                <a:solidFill>
                  <a:schemeClr val="bg1"/>
                </a:solidFill>
              </a:rPr>
              <a:t>m</a:t>
            </a:r>
            <a:r>
              <a:rPr lang="en-US" b="1" dirty="0" err="1" smtClean="0">
                <a:solidFill>
                  <a:schemeClr val="bg1"/>
                </a:solidFill>
              </a:rPr>
              <a:t>trofi</a:t>
            </a:r>
            <a:r>
              <a:rPr lang="en-US" b="1" dirty="0" smtClean="0">
                <a:solidFill>
                  <a:schemeClr val="bg1"/>
                </a:solidFill>
              </a:rPr>
              <a:t> @trofisecurity.com</a:t>
            </a:r>
            <a:endParaRPr lang="en-US" b="1" dirty="0">
              <a:solidFill>
                <a:schemeClr val="bg1"/>
              </a:solidFill>
            </a:endParaRPr>
          </a:p>
        </p:txBody>
      </p:sp>
    </p:spTree>
    <p:extLst>
      <p:ext uri="{BB962C8B-B14F-4D97-AF65-F5344CB8AC3E}">
        <p14:creationId xmlns:p14="http://schemas.microsoft.com/office/powerpoint/2010/main" val="59584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worry about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8940611"/>
              </p:ext>
            </p:extLst>
          </p:nvPr>
        </p:nvGraphicFramePr>
        <p:xfrm>
          <a:off x="609600" y="1371601"/>
          <a:ext cx="7848600" cy="4876798"/>
        </p:xfrm>
        <a:graphic>
          <a:graphicData uri="http://schemas.openxmlformats.org/drawingml/2006/table">
            <a:tbl>
              <a:tblPr firstRow="1" firstCol="1" bandRow="1">
                <a:tableStyleId>{5C22544A-7EE6-4342-B048-85BDC9FD1C3A}</a:tableStyleId>
              </a:tblPr>
              <a:tblGrid>
                <a:gridCol w="2364036"/>
                <a:gridCol w="5484564"/>
              </a:tblGrid>
              <a:tr h="158863">
                <a:tc gridSpan="2">
                  <a:txBody>
                    <a:bodyPr/>
                    <a:lstStyle/>
                    <a:p>
                      <a:pPr marL="0" marR="0" algn="ctr">
                        <a:lnSpc>
                          <a:spcPct val="115000"/>
                        </a:lnSpc>
                        <a:spcBef>
                          <a:spcPts val="0"/>
                        </a:spcBef>
                        <a:spcAft>
                          <a:spcPts val="0"/>
                        </a:spcAft>
                      </a:pPr>
                      <a:r>
                        <a:rPr lang="en-US" sz="900" dirty="0">
                          <a:effectLst/>
                        </a:rPr>
                        <a:t>Human Threats</a:t>
                      </a:r>
                      <a:endParaRPr lang="en-US" sz="900" dirty="0">
                        <a:effectLst/>
                        <a:latin typeface="Calibri"/>
                        <a:ea typeface="Calibri"/>
                        <a:cs typeface="Times New Roman"/>
                      </a:endParaRPr>
                    </a:p>
                  </a:txBody>
                  <a:tcPr marL="43196" marR="43196" marT="0" marB="0">
                    <a:solidFill>
                      <a:schemeClr val="accent2">
                        <a:lumMod val="75000"/>
                      </a:schemeClr>
                    </a:solidFill>
                  </a:tcPr>
                </a:tc>
                <a:tc hMerge="1">
                  <a:txBody>
                    <a:bodyPr/>
                    <a:lstStyle/>
                    <a:p>
                      <a:endParaRPr lang="en-US"/>
                    </a:p>
                  </a:txBody>
                  <a:tcPr/>
                </a:tc>
              </a:tr>
              <a:tr h="317726">
                <a:tc>
                  <a:txBody>
                    <a:bodyPr/>
                    <a:lstStyle/>
                    <a:p>
                      <a:pPr marL="0" marR="0">
                        <a:lnSpc>
                          <a:spcPct val="115000"/>
                        </a:lnSpc>
                        <a:spcBef>
                          <a:spcPts val="0"/>
                        </a:spcBef>
                        <a:spcAft>
                          <a:spcPts val="0"/>
                        </a:spcAft>
                      </a:pPr>
                      <a:r>
                        <a:rPr lang="en-US" sz="900" dirty="0">
                          <a:effectLst/>
                        </a:rPr>
                        <a:t>Blackmail</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Extorting money, system information, or something else of value from an employee, by the threat of exposing discreditable information.</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158863">
                <a:tc>
                  <a:txBody>
                    <a:bodyPr/>
                    <a:lstStyle/>
                    <a:p>
                      <a:pPr marL="0" marR="0">
                        <a:lnSpc>
                          <a:spcPct val="115000"/>
                        </a:lnSpc>
                        <a:spcBef>
                          <a:spcPts val="0"/>
                        </a:spcBef>
                        <a:spcAft>
                          <a:spcPts val="0"/>
                        </a:spcAft>
                      </a:pPr>
                      <a:r>
                        <a:rPr lang="en-US" sz="900" dirty="0">
                          <a:effectLst/>
                        </a:rPr>
                        <a:t>Bribery</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Offering money or something of value, in order to gain system access.</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317726">
                <a:tc>
                  <a:txBody>
                    <a:bodyPr/>
                    <a:lstStyle/>
                    <a:p>
                      <a:pPr marL="0" marR="0">
                        <a:lnSpc>
                          <a:spcPct val="115000"/>
                        </a:lnSpc>
                        <a:spcBef>
                          <a:spcPts val="0"/>
                        </a:spcBef>
                        <a:spcAft>
                          <a:spcPts val="0"/>
                        </a:spcAft>
                      </a:pPr>
                      <a:r>
                        <a:rPr lang="en-US" sz="900">
                          <a:effectLst/>
                        </a:rPr>
                        <a:t>Eavesdropping</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Connecting to, or tapping, the voice or data transmissions by an unauthorized individual to gain access to the message content for the purpose of reviewing it.</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266826">
                <a:tc>
                  <a:txBody>
                    <a:bodyPr/>
                    <a:lstStyle/>
                    <a:p>
                      <a:pPr marL="0" marR="0">
                        <a:lnSpc>
                          <a:spcPct val="115000"/>
                        </a:lnSpc>
                        <a:spcBef>
                          <a:spcPts val="0"/>
                        </a:spcBef>
                        <a:spcAft>
                          <a:spcPts val="0"/>
                        </a:spcAft>
                      </a:pPr>
                      <a:r>
                        <a:rPr lang="en-US" sz="900">
                          <a:effectLst/>
                        </a:rPr>
                        <a:t>Fraud</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a:solidFill>
                            <a:schemeClr val="accent3">
                              <a:lumMod val="75000"/>
                            </a:schemeClr>
                          </a:solidFill>
                          <a:effectLst/>
                        </a:rPr>
                        <a:t>An act, statement, or omission deliberately practiced to gain unauthorized system access.</a:t>
                      </a:r>
                      <a:endParaRPr lang="en-US" sz="900">
                        <a:solidFill>
                          <a:schemeClr val="accent3">
                            <a:lumMod val="75000"/>
                          </a:schemeClr>
                        </a:solidFill>
                        <a:effectLst/>
                        <a:latin typeface="Calibri"/>
                        <a:ea typeface="Calibri"/>
                        <a:cs typeface="Times New Roman"/>
                      </a:endParaRPr>
                    </a:p>
                  </a:txBody>
                  <a:tcPr marL="43196" marR="43196" marT="0" marB="0">
                    <a:solidFill>
                      <a:schemeClr val="bg1"/>
                    </a:solidFill>
                  </a:tcPr>
                </a:tc>
              </a:tr>
              <a:tr h="158863">
                <a:tc>
                  <a:txBody>
                    <a:bodyPr/>
                    <a:lstStyle/>
                    <a:p>
                      <a:pPr marL="0" marR="0">
                        <a:lnSpc>
                          <a:spcPct val="115000"/>
                        </a:lnSpc>
                        <a:spcBef>
                          <a:spcPts val="0"/>
                        </a:spcBef>
                        <a:spcAft>
                          <a:spcPts val="0"/>
                        </a:spcAft>
                      </a:pPr>
                      <a:r>
                        <a:rPr lang="en-US" sz="900">
                          <a:effectLst/>
                        </a:rPr>
                        <a:t>Hacking</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Gaining unauthorized system access.</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158863">
                <a:tc>
                  <a:txBody>
                    <a:bodyPr/>
                    <a:lstStyle/>
                    <a:p>
                      <a:pPr marL="0" marR="0">
                        <a:lnSpc>
                          <a:spcPct val="115000"/>
                        </a:lnSpc>
                        <a:spcBef>
                          <a:spcPts val="0"/>
                        </a:spcBef>
                        <a:spcAft>
                          <a:spcPts val="0"/>
                        </a:spcAft>
                      </a:pPr>
                      <a:r>
                        <a:rPr lang="en-US" sz="900">
                          <a:effectLst/>
                        </a:rPr>
                        <a:t>Impersonation</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Misinterpretation of human or cyber identity.</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317726">
                <a:tc>
                  <a:txBody>
                    <a:bodyPr/>
                    <a:lstStyle/>
                    <a:p>
                      <a:pPr marL="0" marR="0">
                        <a:lnSpc>
                          <a:spcPct val="115000"/>
                        </a:lnSpc>
                        <a:spcBef>
                          <a:spcPts val="0"/>
                        </a:spcBef>
                        <a:spcAft>
                          <a:spcPts val="0"/>
                        </a:spcAft>
                      </a:pPr>
                      <a:r>
                        <a:rPr lang="en-US" sz="900">
                          <a:effectLst/>
                        </a:rPr>
                        <a:t>Improper Handling of Sensitive Information</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The failure of authorized individuals to handle sensitive information in accordance with applicable policies and procedures, possibly compromising the information.</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158863">
                <a:tc>
                  <a:txBody>
                    <a:bodyPr/>
                    <a:lstStyle/>
                    <a:p>
                      <a:pPr marL="0" marR="0">
                        <a:lnSpc>
                          <a:spcPct val="115000"/>
                        </a:lnSpc>
                        <a:spcBef>
                          <a:spcPts val="0"/>
                        </a:spcBef>
                        <a:spcAft>
                          <a:spcPts val="0"/>
                        </a:spcAft>
                      </a:pPr>
                      <a:r>
                        <a:rPr lang="en-US" sz="900" dirty="0">
                          <a:effectLst/>
                        </a:rPr>
                        <a:t>Interception</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Capturing unauthorized data for malicious intent.</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317726">
                <a:tc>
                  <a:txBody>
                    <a:bodyPr/>
                    <a:lstStyle/>
                    <a:p>
                      <a:pPr marL="0" marR="0">
                        <a:lnSpc>
                          <a:spcPct val="115000"/>
                        </a:lnSpc>
                        <a:spcBef>
                          <a:spcPts val="0"/>
                        </a:spcBef>
                        <a:spcAft>
                          <a:spcPts val="0"/>
                        </a:spcAft>
                      </a:pPr>
                      <a:r>
                        <a:rPr lang="en-US" sz="900">
                          <a:effectLst/>
                        </a:rPr>
                        <a:t>Intimidation of Personnel</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To coerce or inhibit employees, usually by threats, to gain unauthorized access to internal networks.</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317726">
                <a:tc>
                  <a:txBody>
                    <a:bodyPr/>
                    <a:lstStyle/>
                    <a:p>
                      <a:pPr marL="0" marR="0">
                        <a:lnSpc>
                          <a:spcPct val="115000"/>
                        </a:lnSpc>
                        <a:spcBef>
                          <a:spcPts val="0"/>
                        </a:spcBef>
                        <a:spcAft>
                          <a:spcPts val="0"/>
                        </a:spcAft>
                      </a:pPr>
                      <a:r>
                        <a:rPr lang="en-US" sz="900" dirty="0">
                          <a:effectLst/>
                        </a:rPr>
                        <a:t>Malicious Mobile Code</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Distribution of viruses, logic bombs, Trojan horses, etc., with the intent to corrupt or obtain system data.</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794316">
                <a:tc>
                  <a:txBody>
                    <a:bodyPr/>
                    <a:lstStyle/>
                    <a:p>
                      <a:pPr marL="0" marR="0">
                        <a:lnSpc>
                          <a:spcPct val="115000"/>
                        </a:lnSpc>
                        <a:spcBef>
                          <a:spcPts val="0"/>
                        </a:spcBef>
                        <a:spcAft>
                          <a:spcPts val="0"/>
                        </a:spcAft>
                      </a:pPr>
                      <a:r>
                        <a:rPr lang="en-US" sz="900" dirty="0">
                          <a:effectLst/>
                        </a:rPr>
                        <a:t>Spyware/Adware/malware</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Malware is software designed to attack and damage, disable, or disrupt computers, computer systems, or networks. Hackers often take advantage of website security flaws, also known as vulnerabilities, to inject malware into existing software and systems with consequences that can range from the relatively benign—like annoying pop-up windows in a web browser—to the severe, including identity theft and financial ruin.</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476590">
                <a:tc>
                  <a:txBody>
                    <a:bodyPr/>
                    <a:lstStyle/>
                    <a:p>
                      <a:pPr marL="0" marR="0">
                        <a:lnSpc>
                          <a:spcPct val="115000"/>
                        </a:lnSpc>
                        <a:spcBef>
                          <a:spcPts val="0"/>
                        </a:spcBef>
                        <a:spcAft>
                          <a:spcPts val="0"/>
                        </a:spcAft>
                      </a:pPr>
                      <a:r>
                        <a:rPr lang="en-US" sz="900">
                          <a:effectLst/>
                        </a:rPr>
                        <a:t>Instant Messaging</a:t>
                      </a:r>
                      <a:endParaRPr lang="en-US" sz="90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Can lead to employees leaking out company data through casual text chatting off these Internet Messaging platforms. These Internet Messengers are also used for impersonation attacks, Identity thefts and social engineering attacks.</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r h="956121">
                <a:tc>
                  <a:txBody>
                    <a:bodyPr/>
                    <a:lstStyle/>
                    <a:p>
                      <a:pPr marL="0" marR="0">
                        <a:lnSpc>
                          <a:spcPct val="115000"/>
                        </a:lnSpc>
                        <a:spcBef>
                          <a:spcPts val="0"/>
                        </a:spcBef>
                        <a:spcAft>
                          <a:spcPts val="0"/>
                        </a:spcAft>
                      </a:pPr>
                      <a:r>
                        <a:rPr lang="en-US" sz="900" dirty="0">
                          <a:effectLst/>
                        </a:rPr>
                        <a:t>Web Based Attacks</a:t>
                      </a:r>
                      <a:endParaRPr lang="en-US" sz="900" dirty="0">
                        <a:effectLst/>
                        <a:latin typeface="Calibri"/>
                        <a:ea typeface="Calibri"/>
                        <a:cs typeface="Times New Roman"/>
                      </a:endParaRPr>
                    </a:p>
                  </a:txBody>
                  <a:tcPr marL="43196" marR="43196"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Web based attacks are considered by security experts to be the greatest and oftentimes the least understood of all risks related to confidentiality, availability, and integrity.</a:t>
                      </a:r>
                    </a:p>
                    <a:p>
                      <a:pPr marL="0" marR="0">
                        <a:lnSpc>
                          <a:spcPct val="115000"/>
                        </a:lnSpc>
                        <a:spcBef>
                          <a:spcPts val="0"/>
                        </a:spcBef>
                        <a:spcAft>
                          <a:spcPts val="0"/>
                        </a:spcAft>
                      </a:pPr>
                      <a:r>
                        <a:rPr lang="en-US" sz="900" dirty="0">
                          <a:solidFill>
                            <a:schemeClr val="accent3">
                              <a:lumMod val="75000"/>
                            </a:schemeClr>
                          </a:solidFill>
                          <a:effectLst/>
                        </a:rPr>
                        <a:t>The purpose of a web based attack is significantly different than other attacks; in most traditional penetration testing exercises a network or host is the target of attack. Web based</a:t>
                      </a:r>
                    </a:p>
                    <a:p>
                      <a:pPr marL="0" marR="0">
                        <a:lnSpc>
                          <a:spcPct val="115000"/>
                        </a:lnSpc>
                        <a:spcBef>
                          <a:spcPts val="0"/>
                        </a:spcBef>
                        <a:spcAft>
                          <a:spcPts val="0"/>
                        </a:spcAft>
                      </a:pPr>
                      <a:r>
                        <a:rPr lang="en-US" sz="900" dirty="0">
                          <a:solidFill>
                            <a:schemeClr val="accent3">
                              <a:lumMod val="75000"/>
                            </a:schemeClr>
                          </a:solidFill>
                          <a:effectLst/>
                        </a:rPr>
                        <a:t>attacks focus on an application itself and functions on layer 7</a:t>
                      </a:r>
                    </a:p>
                    <a:p>
                      <a:pPr marL="0" marR="0">
                        <a:lnSpc>
                          <a:spcPct val="115000"/>
                        </a:lnSpc>
                        <a:spcBef>
                          <a:spcPts val="0"/>
                        </a:spcBef>
                        <a:spcAft>
                          <a:spcPts val="0"/>
                        </a:spcAft>
                      </a:pPr>
                      <a:r>
                        <a:rPr lang="en-US" sz="900" dirty="0">
                          <a:solidFill>
                            <a:schemeClr val="accent3">
                              <a:lumMod val="75000"/>
                            </a:schemeClr>
                          </a:solidFill>
                          <a:effectLst/>
                        </a:rPr>
                        <a:t>of the OSI protocol stack.</a:t>
                      </a:r>
                      <a:endParaRPr lang="en-US" sz="900" dirty="0">
                        <a:solidFill>
                          <a:schemeClr val="accent3">
                            <a:lumMod val="75000"/>
                          </a:schemeClr>
                        </a:solidFill>
                        <a:effectLst/>
                        <a:latin typeface="Calibri"/>
                        <a:ea typeface="Calibri"/>
                        <a:cs typeface="Times New Roman"/>
                      </a:endParaRPr>
                    </a:p>
                  </a:txBody>
                  <a:tcPr marL="43196" marR="43196" marT="0" marB="0">
                    <a:solidFill>
                      <a:schemeClr val="bg1"/>
                    </a:solidFill>
                  </a:tcPr>
                </a:tc>
              </a:tr>
            </a:tbl>
          </a:graphicData>
        </a:graphic>
      </p:graphicFrame>
    </p:spTree>
    <p:extLst>
      <p:ext uri="{BB962C8B-B14F-4D97-AF65-F5344CB8AC3E}">
        <p14:creationId xmlns:p14="http://schemas.microsoft.com/office/powerpoint/2010/main" val="340986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Worry About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654036"/>
              </p:ext>
            </p:extLst>
          </p:nvPr>
        </p:nvGraphicFramePr>
        <p:xfrm>
          <a:off x="533400" y="1294988"/>
          <a:ext cx="7772399" cy="4971568"/>
        </p:xfrm>
        <a:graphic>
          <a:graphicData uri="http://schemas.openxmlformats.org/drawingml/2006/table">
            <a:tbl>
              <a:tblPr firstRow="1" firstCol="1" bandRow="1">
                <a:tableStyleId>{5C22544A-7EE6-4342-B048-85BDC9FD1C3A}</a:tableStyleId>
              </a:tblPr>
              <a:tblGrid>
                <a:gridCol w="1506893"/>
                <a:gridCol w="6265506"/>
              </a:tblGrid>
              <a:tr h="1629266">
                <a:tc>
                  <a:txBody>
                    <a:bodyPr/>
                    <a:lstStyle/>
                    <a:p>
                      <a:pPr marL="0" marR="0">
                        <a:lnSpc>
                          <a:spcPct val="115000"/>
                        </a:lnSpc>
                        <a:spcBef>
                          <a:spcPts val="0"/>
                        </a:spcBef>
                        <a:spcAft>
                          <a:spcPts val="0"/>
                        </a:spcAft>
                      </a:pPr>
                      <a:r>
                        <a:rPr lang="en-US" sz="900" dirty="0">
                          <a:effectLst/>
                        </a:rPr>
                        <a:t>Botnets</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700"/>
                        </a:spcAft>
                      </a:pPr>
                      <a:r>
                        <a:rPr lang="en-US" sz="900" b="0" dirty="0">
                          <a:solidFill>
                            <a:schemeClr val="accent3">
                              <a:lumMod val="75000"/>
                            </a:schemeClr>
                          </a:solidFill>
                          <a:effectLst/>
                        </a:rPr>
                        <a:t> A botnet is an army of compromised machines, also known as "zombies," that are under the command and control of a single "</a:t>
                      </a:r>
                      <a:r>
                        <a:rPr lang="en-US" sz="900" b="0" dirty="0" err="1">
                          <a:solidFill>
                            <a:schemeClr val="accent3">
                              <a:lumMod val="75000"/>
                            </a:schemeClr>
                          </a:solidFill>
                          <a:effectLst/>
                        </a:rPr>
                        <a:t>botmaster</a:t>
                      </a:r>
                      <a:r>
                        <a:rPr lang="en-US" sz="900" b="0" dirty="0">
                          <a:solidFill>
                            <a:schemeClr val="accent3">
                              <a:lumMod val="75000"/>
                            </a:schemeClr>
                          </a:solidFill>
                          <a:effectLst/>
                        </a:rPr>
                        <a:t>." The rise of consumer broadband has greatly increased the power of botnets to launch crippling denial of service (</a:t>
                      </a:r>
                      <a:r>
                        <a:rPr lang="en-US" sz="900" b="0" dirty="0" err="1">
                          <a:solidFill>
                            <a:schemeClr val="accent3">
                              <a:lumMod val="75000"/>
                            </a:schemeClr>
                          </a:solidFill>
                          <a:effectLst/>
                        </a:rPr>
                        <a:t>DoS</a:t>
                      </a:r>
                      <a:r>
                        <a:rPr lang="en-US" sz="900" b="0" dirty="0">
                          <a:solidFill>
                            <a:schemeClr val="accent3">
                              <a:lumMod val="75000"/>
                            </a:schemeClr>
                          </a:solidFill>
                          <a:effectLst/>
                        </a:rPr>
                        <a:t>) attacks on servers, infect millions of computers with spyware and other malicious code, steal identity data, send out vast quantities of spam, and engage in click fraud, blackmail, and extortion.</a:t>
                      </a:r>
                    </a:p>
                    <a:p>
                      <a:pPr marL="0" marR="0">
                        <a:lnSpc>
                          <a:spcPct val="115000"/>
                        </a:lnSpc>
                        <a:spcBef>
                          <a:spcPts val="0"/>
                        </a:spcBef>
                        <a:spcAft>
                          <a:spcPts val="700"/>
                        </a:spcAft>
                      </a:pPr>
                      <a:r>
                        <a:rPr lang="en-US" sz="900" b="0" dirty="0">
                          <a:solidFill>
                            <a:schemeClr val="accent3">
                              <a:lumMod val="75000"/>
                            </a:schemeClr>
                          </a:solidFill>
                          <a:effectLst/>
                        </a:rPr>
                        <a:t>Botnets are the primary security threat on the Internet today. It is easy to commission botnet attack services and hackers are quicker than ever to exploit new vulnerabilities. Tens of thousands of machines are typically part of a single botnet. Botnets are hard to detect because they are highly dynamic in nature, adapting their behavior to evade the most common security defenses.</a:t>
                      </a:r>
                      <a:endParaRPr lang="en-US" sz="900" b="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840518">
                <a:tc>
                  <a:txBody>
                    <a:bodyPr/>
                    <a:lstStyle/>
                    <a:p>
                      <a:pPr marL="0" marR="0">
                        <a:lnSpc>
                          <a:spcPct val="115000"/>
                        </a:lnSpc>
                        <a:spcBef>
                          <a:spcPts val="0"/>
                        </a:spcBef>
                        <a:spcAft>
                          <a:spcPts val="0"/>
                        </a:spcAft>
                      </a:pPr>
                      <a:r>
                        <a:rPr lang="en-US" sz="900" dirty="0">
                          <a:effectLst/>
                        </a:rPr>
                        <a:t>DOS</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One of the most popular exploits used by politically-motivated cyber attackers today is the distributed denial of service (</a:t>
                      </a:r>
                      <a:r>
                        <a:rPr lang="en-US" sz="900" dirty="0" err="1">
                          <a:solidFill>
                            <a:schemeClr val="accent3">
                              <a:lumMod val="75000"/>
                            </a:schemeClr>
                          </a:solidFill>
                          <a:effectLst/>
                        </a:rPr>
                        <a:t>DDoS</a:t>
                      </a:r>
                      <a:r>
                        <a:rPr lang="en-US" sz="900" dirty="0">
                          <a:solidFill>
                            <a:schemeClr val="accent3">
                              <a:lumMod val="75000"/>
                            </a:schemeClr>
                          </a:solidFill>
                          <a:effectLst/>
                        </a:rPr>
                        <a:t>) attack, in which Web servers or other Internet-connected systems are overwhelmed by large amounts of inbound traffic. Such attacks can interrupt business operations and make an organization unavailable to its customers – but they also can be difficult to anticipate and even more difficult to stop.</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296230">
                <a:tc>
                  <a:txBody>
                    <a:bodyPr/>
                    <a:lstStyle/>
                    <a:p>
                      <a:pPr marL="0" marR="0">
                        <a:lnSpc>
                          <a:spcPct val="115000"/>
                        </a:lnSpc>
                        <a:spcBef>
                          <a:spcPts val="0"/>
                        </a:spcBef>
                        <a:spcAft>
                          <a:spcPts val="0"/>
                        </a:spcAft>
                      </a:pPr>
                      <a:r>
                        <a:rPr lang="en-US" sz="900" dirty="0">
                          <a:effectLst/>
                        </a:rPr>
                        <a:t>Masquerading</a:t>
                      </a:r>
                    </a:p>
                    <a:p>
                      <a:pPr marL="0" marR="0">
                        <a:lnSpc>
                          <a:spcPct val="115000"/>
                        </a:lnSpc>
                        <a:spcBef>
                          <a:spcPts val="0"/>
                        </a:spcBef>
                        <a:spcAft>
                          <a:spcPts val="0"/>
                        </a:spcAft>
                      </a:pPr>
                      <a:r>
                        <a:rPr lang="en-US" sz="900" dirty="0">
                          <a:effectLst/>
                        </a:rPr>
                        <a:t>(Spoofing)</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A technique used to spoof remote devices by having devices, such as bridges and routers, answer for remote devices.</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315195">
                <a:tc>
                  <a:txBody>
                    <a:bodyPr/>
                    <a:lstStyle/>
                    <a:p>
                      <a:pPr marL="0" marR="0">
                        <a:lnSpc>
                          <a:spcPct val="115000"/>
                        </a:lnSpc>
                        <a:spcBef>
                          <a:spcPts val="0"/>
                        </a:spcBef>
                        <a:spcAft>
                          <a:spcPts val="0"/>
                        </a:spcAft>
                      </a:pPr>
                      <a:r>
                        <a:rPr lang="en-US" sz="900" dirty="0">
                          <a:effectLst/>
                        </a:rPr>
                        <a:t>Negligence or</a:t>
                      </a:r>
                    </a:p>
                    <a:p>
                      <a:pPr marL="0" marR="0">
                        <a:lnSpc>
                          <a:spcPct val="115000"/>
                        </a:lnSpc>
                        <a:spcBef>
                          <a:spcPts val="0"/>
                        </a:spcBef>
                        <a:spcAft>
                          <a:spcPts val="0"/>
                        </a:spcAft>
                      </a:pPr>
                      <a:r>
                        <a:rPr lang="en-US" sz="900" dirty="0">
                          <a:effectLst/>
                        </a:rPr>
                        <a:t>Human Error</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Failure to act carefully and responsibly, resulting in unintended destruction, degradation, or confidentiality of data.</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315195">
                <a:tc>
                  <a:txBody>
                    <a:bodyPr/>
                    <a:lstStyle/>
                    <a:p>
                      <a:pPr marL="0" marR="0">
                        <a:lnSpc>
                          <a:spcPct val="115000"/>
                        </a:lnSpc>
                        <a:spcBef>
                          <a:spcPts val="0"/>
                        </a:spcBef>
                        <a:spcAft>
                          <a:spcPts val="0"/>
                        </a:spcAft>
                      </a:pPr>
                      <a:r>
                        <a:rPr lang="en-US" sz="900" dirty="0">
                          <a:effectLst/>
                        </a:rPr>
                        <a:t>Password Guessing</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Attempting to obtain system passwords by unlawful methods (e.g., dictionary attack, password cracker tools, and intercepting network packets).</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296230">
                <a:tc>
                  <a:txBody>
                    <a:bodyPr/>
                    <a:lstStyle/>
                    <a:p>
                      <a:pPr marL="0" marR="0">
                        <a:lnSpc>
                          <a:spcPct val="115000"/>
                        </a:lnSpc>
                        <a:spcBef>
                          <a:spcPts val="0"/>
                        </a:spcBef>
                        <a:spcAft>
                          <a:spcPts val="0"/>
                        </a:spcAft>
                      </a:pPr>
                      <a:r>
                        <a:rPr lang="en-US" sz="900" dirty="0">
                          <a:effectLst/>
                        </a:rPr>
                        <a:t>Resource Misuse</a:t>
                      </a:r>
                    </a:p>
                    <a:p>
                      <a:pPr marL="0" marR="0">
                        <a:lnSpc>
                          <a:spcPct val="115000"/>
                        </a:lnSpc>
                        <a:spcBef>
                          <a:spcPts val="0"/>
                        </a:spcBef>
                        <a:spcAft>
                          <a:spcPts val="0"/>
                        </a:spcAft>
                      </a:pPr>
                      <a:r>
                        <a:rPr lang="en-US" sz="900" dirty="0">
                          <a:effectLst/>
                        </a:rPr>
                        <a:t>and Abuse</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a:solidFill>
                            <a:schemeClr val="accent3">
                              <a:lumMod val="75000"/>
                            </a:schemeClr>
                          </a:solidFill>
                          <a:effectLst/>
                        </a:rPr>
                        <a:t>The unauthorized use of any asset for a purpose other than originally intended.</a:t>
                      </a:r>
                      <a:endParaRPr lang="en-US" sz="900">
                        <a:solidFill>
                          <a:schemeClr val="accent3">
                            <a:lumMod val="75000"/>
                          </a:schemeClr>
                        </a:solidFill>
                        <a:effectLst/>
                        <a:latin typeface="Calibri"/>
                        <a:ea typeface="Calibri"/>
                        <a:cs typeface="Times New Roman"/>
                      </a:endParaRPr>
                    </a:p>
                  </a:txBody>
                  <a:tcPr marL="38918" marR="38918" marT="0" marB="0">
                    <a:solidFill>
                      <a:schemeClr val="bg1"/>
                    </a:solidFill>
                  </a:tcPr>
                </a:tc>
              </a:tr>
              <a:tr h="210130">
                <a:tc>
                  <a:txBody>
                    <a:bodyPr/>
                    <a:lstStyle/>
                    <a:p>
                      <a:pPr marL="0" marR="0">
                        <a:lnSpc>
                          <a:spcPct val="115000"/>
                        </a:lnSpc>
                        <a:spcBef>
                          <a:spcPts val="0"/>
                        </a:spcBef>
                        <a:spcAft>
                          <a:spcPts val="0"/>
                        </a:spcAft>
                      </a:pPr>
                      <a:r>
                        <a:rPr lang="en-US" sz="900" dirty="0">
                          <a:effectLst/>
                        </a:rPr>
                        <a:t>Sabotage/Vandalism</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The deliberate destruction or degradation of any system and/or component.</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630388">
                <a:tc>
                  <a:txBody>
                    <a:bodyPr/>
                    <a:lstStyle/>
                    <a:p>
                      <a:pPr marL="0" marR="0">
                        <a:lnSpc>
                          <a:spcPct val="115000"/>
                        </a:lnSpc>
                        <a:spcBef>
                          <a:spcPts val="0"/>
                        </a:spcBef>
                        <a:spcAft>
                          <a:spcPts val="0"/>
                        </a:spcAft>
                      </a:pPr>
                      <a:r>
                        <a:rPr lang="en-US" sz="900" dirty="0">
                          <a:effectLst/>
                        </a:rPr>
                        <a:t>Phishing, Social Engineering</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A method of obtaining information to be used for compromising a system (e.g., a password) from an individual rather than by breaking into the system. Social engineering can be used over an extended period of time to maintain a continuing stream of information and help from unsuspecting users.</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210130">
                <a:tc>
                  <a:txBody>
                    <a:bodyPr/>
                    <a:lstStyle/>
                    <a:p>
                      <a:pPr marL="0" marR="0">
                        <a:lnSpc>
                          <a:spcPct val="115000"/>
                        </a:lnSpc>
                        <a:spcBef>
                          <a:spcPts val="0"/>
                        </a:spcBef>
                        <a:spcAft>
                          <a:spcPts val="0"/>
                        </a:spcAft>
                      </a:pPr>
                      <a:r>
                        <a:rPr lang="en-US" sz="900" dirty="0">
                          <a:effectLst/>
                        </a:rPr>
                        <a:t>System Tampering</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Interfering with the system in a harmful manner resulting in degradation or unavailability of system and/or resources.</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r h="210130">
                <a:tc>
                  <a:txBody>
                    <a:bodyPr/>
                    <a:lstStyle/>
                    <a:p>
                      <a:pPr marL="0" marR="0">
                        <a:lnSpc>
                          <a:spcPct val="115000"/>
                        </a:lnSpc>
                        <a:spcBef>
                          <a:spcPts val="0"/>
                        </a:spcBef>
                        <a:spcAft>
                          <a:spcPts val="0"/>
                        </a:spcAft>
                      </a:pPr>
                      <a:r>
                        <a:rPr lang="en-US" sz="900" dirty="0">
                          <a:effectLst/>
                        </a:rPr>
                        <a:t>Theft</a:t>
                      </a:r>
                      <a:endParaRPr lang="en-US" sz="900" dirty="0">
                        <a:effectLst/>
                        <a:latin typeface="Calibri"/>
                        <a:ea typeface="Calibri"/>
                        <a:cs typeface="Times New Roman"/>
                      </a:endParaRPr>
                    </a:p>
                  </a:txBody>
                  <a:tcPr marL="38918" marR="38918" marT="0" marB="0">
                    <a:solidFill>
                      <a:schemeClr val="accent2">
                        <a:lumMod val="75000"/>
                      </a:schemeClr>
                    </a:solidFill>
                  </a:tcPr>
                </a:tc>
                <a:tc>
                  <a:txBody>
                    <a:bodyPr/>
                    <a:lstStyle/>
                    <a:p>
                      <a:pPr marL="0" marR="0">
                        <a:lnSpc>
                          <a:spcPct val="115000"/>
                        </a:lnSpc>
                        <a:spcBef>
                          <a:spcPts val="0"/>
                        </a:spcBef>
                        <a:spcAft>
                          <a:spcPts val="0"/>
                        </a:spcAft>
                      </a:pPr>
                      <a:r>
                        <a:rPr lang="en-US" sz="900" dirty="0">
                          <a:solidFill>
                            <a:schemeClr val="accent3">
                              <a:lumMod val="75000"/>
                            </a:schemeClr>
                          </a:solidFill>
                          <a:effectLst/>
                        </a:rPr>
                        <a:t>Acquisition of data, hardware and/or software by unauthorized individuals.</a:t>
                      </a:r>
                      <a:endParaRPr lang="en-US" sz="900" dirty="0">
                        <a:solidFill>
                          <a:schemeClr val="accent3">
                            <a:lumMod val="75000"/>
                          </a:schemeClr>
                        </a:solidFill>
                        <a:effectLst/>
                        <a:latin typeface="Calibri"/>
                        <a:ea typeface="Calibri"/>
                        <a:cs typeface="Times New Roman"/>
                      </a:endParaRPr>
                    </a:p>
                  </a:txBody>
                  <a:tcPr marL="38918" marR="38918" marT="0" marB="0">
                    <a:solidFill>
                      <a:schemeClr val="bg1"/>
                    </a:solidFill>
                  </a:tcPr>
                </a:tc>
              </a:tr>
            </a:tbl>
          </a:graphicData>
        </a:graphic>
      </p:graphicFrame>
    </p:spTree>
    <p:extLst>
      <p:ext uri="{BB962C8B-B14F-4D97-AF65-F5344CB8AC3E}">
        <p14:creationId xmlns:p14="http://schemas.microsoft.com/office/powerpoint/2010/main" val="341990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Worry About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8292455"/>
              </p:ext>
            </p:extLst>
          </p:nvPr>
        </p:nvGraphicFramePr>
        <p:xfrm>
          <a:off x="990600" y="2286001"/>
          <a:ext cx="7010400" cy="2667000"/>
        </p:xfrm>
        <a:graphic>
          <a:graphicData uri="http://schemas.openxmlformats.org/drawingml/2006/table">
            <a:tbl>
              <a:tblPr firstRow="1" firstCol="1" bandRow="1">
                <a:tableStyleId>{5C22544A-7EE6-4342-B048-85BDC9FD1C3A}</a:tableStyleId>
              </a:tblPr>
              <a:tblGrid>
                <a:gridCol w="2514601"/>
                <a:gridCol w="4495799"/>
              </a:tblGrid>
              <a:tr h="1143000">
                <a:tc>
                  <a:txBody>
                    <a:bodyPr/>
                    <a:lstStyle/>
                    <a:p>
                      <a:pPr marL="0" marR="0">
                        <a:lnSpc>
                          <a:spcPct val="115000"/>
                        </a:lnSpc>
                        <a:spcBef>
                          <a:spcPts val="0"/>
                        </a:spcBef>
                        <a:spcAft>
                          <a:spcPts val="0"/>
                        </a:spcAft>
                      </a:pPr>
                      <a:r>
                        <a:rPr lang="en-US" sz="1000" dirty="0">
                          <a:effectLst/>
                        </a:rPr>
                        <a:t>Unauthorized</a:t>
                      </a:r>
                      <a:endParaRPr lang="en-US" sz="1100" dirty="0">
                        <a:effectLst/>
                      </a:endParaRPr>
                    </a:p>
                    <a:p>
                      <a:pPr marL="0" marR="0">
                        <a:lnSpc>
                          <a:spcPct val="115000"/>
                        </a:lnSpc>
                        <a:spcBef>
                          <a:spcPts val="0"/>
                        </a:spcBef>
                        <a:spcAft>
                          <a:spcPts val="0"/>
                        </a:spcAft>
                      </a:pPr>
                      <a:r>
                        <a:rPr lang="en-US" sz="1000" dirty="0">
                          <a:effectLst/>
                        </a:rPr>
                        <a:t>Disclosure of</a:t>
                      </a:r>
                      <a:endParaRPr lang="en-US" sz="1100" dirty="0">
                        <a:effectLst/>
                      </a:endParaRPr>
                    </a:p>
                    <a:p>
                      <a:pPr marL="0" marR="0">
                        <a:lnSpc>
                          <a:spcPct val="115000"/>
                        </a:lnSpc>
                        <a:spcBef>
                          <a:spcPts val="0"/>
                        </a:spcBef>
                        <a:spcAft>
                          <a:spcPts val="0"/>
                        </a:spcAft>
                      </a:pPr>
                      <a:r>
                        <a:rPr lang="en-US" sz="1000" dirty="0">
                          <a:effectLst/>
                        </a:rPr>
                        <a:t>Information</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000" dirty="0">
                          <a:solidFill>
                            <a:schemeClr val="accent3">
                              <a:lumMod val="75000"/>
                            </a:schemeClr>
                          </a:solidFill>
                          <a:effectLst/>
                        </a:rPr>
                        <a:t>Providing system related information to unauthorized user(s).</a:t>
                      </a:r>
                      <a:endParaRPr lang="en-US" sz="1100" dirty="0">
                        <a:solidFill>
                          <a:schemeClr val="accent3">
                            <a:lumMod val="75000"/>
                          </a:schemeClr>
                        </a:solidFill>
                        <a:effectLst/>
                        <a:latin typeface="Calibri"/>
                        <a:ea typeface="Calibri"/>
                        <a:cs typeface="Times New Roman"/>
                      </a:endParaRPr>
                    </a:p>
                  </a:txBody>
                  <a:tcPr marL="68580" marR="68580" marT="0" marB="0">
                    <a:solidFill>
                      <a:schemeClr val="bg1"/>
                    </a:solidFill>
                  </a:tcPr>
                </a:tc>
              </a:tr>
              <a:tr h="762000">
                <a:tc>
                  <a:txBody>
                    <a:bodyPr/>
                    <a:lstStyle/>
                    <a:p>
                      <a:pPr marL="0" marR="0">
                        <a:lnSpc>
                          <a:spcPct val="115000"/>
                        </a:lnSpc>
                        <a:spcBef>
                          <a:spcPts val="0"/>
                        </a:spcBef>
                        <a:spcAft>
                          <a:spcPts val="0"/>
                        </a:spcAft>
                      </a:pPr>
                      <a:r>
                        <a:rPr lang="en-US" sz="1000" dirty="0">
                          <a:effectLst/>
                        </a:rPr>
                        <a:t>Unauthorized External Access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000" dirty="0">
                          <a:solidFill>
                            <a:schemeClr val="accent3">
                              <a:lumMod val="75000"/>
                            </a:schemeClr>
                          </a:solidFill>
                          <a:effectLst/>
                        </a:rPr>
                        <a:t>The ability and opportunity of an external source to obtain information, or physical access to facilities, without proper authorization or clearance.</a:t>
                      </a:r>
                      <a:endParaRPr lang="en-US" sz="1100" dirty="0">
                        <a:solidFill>
                          <a:schemeClr val="accent3">
                            <a:lumMod val="75000"/>
                          </a:schemeClr>
                        </a:solidFill>
                        <a:effectLst/>
                        <a:latin typeface="Calibri"/>
                        <a:ea typeface="Calibri"/>
                        <a:cs typeface="Times New Roman"/>
                      </a:endParaRPr>
                    </a:p>
                  </a:txBody>
                  <a:tcPr marL="68580" marR="68580" marT="0" marB="0">
                    <a:solidFill>
                      <a:schemeClr val="bg1"/>
                    </a:solidFill>
                  </a:tcPr>
                </a:tc>
              </a:tr>
              <a:tr h="762000">
                <a:tc>
                  <a:txBody>
                    <a:bodyPr/>
                    <a:lstStyle/>
                    <a:p>
                      <a:pPr marL="0" marR="0">
                        <a:lnSpc>
                          <a:spcPct val="115000"/>
                        </a:lnSpc>
                        <a:spcBef>
                          <a:spcPts val="0"/>
                        </a:spcBef>
                        <a:spcAft>
                          <a:spcPts val="0"/>
                        </a:spcAft>
                      </a:pPr>
                      <a:r>
                        <a:rPr lang="en-US" sz="1000" dirty="0">
                          <a:effectLst/>
                        </a:rPr>
                        <a:t>Unauthorized Internal Access / Malicious Insiders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1000" dirty="0">
                          <a:solidFill>
                            <a:schemeClr val="accent3">
                              <a:lumMod val="75000"/>
                            </a:schemeClr>
                          </a:solidFill>
                          <a:effectLst/>
                        </a:rPr>
                        <a:t>The ability and opportunity of an internal source to obtain information, or physical access to facilities, without proper authorization or clearance.</a:t>
                      </a:r>
                      <a:endParaRPr lang="en-US" sz="1100" dirty="0">
                        <a:solidFill>
                          <a:schemeClr val="accent3">
                            <a:lumMod val="75000"/>
                          </a:schemeClr>
                        </a:solidFill>
                        <a:effectLst/>
                        <a:latin typeface="Calibri"/>
                        <a:ea typeface="Calibri"/>
                        <a:cs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73194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Threat Landscape Summarized</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153400" cy="481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0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a:t>
            </a:r>
          </a:p>
        </p:txBody>
      </p:sp>
      <p:sp>
        <p:nvSpPr>
          <p:cNvPr id="3" name="Content Placeholder 2"/>
          <p:cNvSpPr>
            <a:spLocks noGrp="1"/>
          </p:cNvSpPr>
          <p:nvPr>
            <p:ph idx="1"/>
          </p:nvPr>
        </p:nvSpPr>
        <p:spPr>
          <a:xfrm>
            <a:off x="457200" y="1600200"/>
            <a:ext cx="6629400" cy="4525963"/>
          </a:xfrm>
        </p:spPr>
        <p:txBody>
          <a:bodyPr>
            <a:normAutofit lnSpcReduction="10000"/>
          </a:bodyPr>
          <a:lstStyle/>
          <a:p>
            <a:pPr>
              <a:spcBef>
                <a:spcPts val="900"/>
              </a:spcBef>
              <a:buFont typeface="Wingdings" pitchFamily="2" charset="2"/>
              <a:buChar char="§"/>
            </a:pPr>
            <a:r>
              <a:rPr lang="en-US" sz="2000" b="1" dirty="0"/>
              <a:t>Computer network exploitation by threat actors enables:</a:t>
            </a:r>
          </a:p>
          <a:p>
            <a:pPr lvl="1">
              <a:spcBef>
                <a:spcPts val="900"/>
              </a:spcBef>
              <a:buFont typeface="Wingdings" pitchFamily="2" charset="2"/>
              <a:buChar char="§"/>
            </a:pPr>
            <a:r>
              <a:rPr lang="en-US" sz="2000" b="1" dirty="0"/>
              <a:t>Massive financial losses</a:t>
            </a:r>
          </a:p>
          <a:p>
            <a:pPr lvl="1">
              <a:spcBef>
                <a:spcPts val="900"/>
              </a:spcBef>
              <a:buFont typeface="Wingdings" pitchFamily="2" charset="2"/>
              <a:buChar char="§"/>
            </a:pPr>
            <a:r>
              <a:rPr lang="en-US" sz="2000" b="1" dirty="0"/>
              <a:t>Degradation/disruption of services</a:t>
            </a:r>
          </a:p>
          <a:p>
            <a:pPr lvl="1">
              <a:spcBef>
                <a:spcPts val="900"/>
              </a:spcBef>
              <a:buFont typeface="Wingdings" pitchFamily="2" charset="2"/>
              <a:buChar char="§"/>
            </a:pPr>
            <a:r>
              <a:rPr lang="en-US" sz="2000" b="1" dirty="0"/>
              <a:t>Extortion</a:t>
            </a:r>
          </a:p>
          <a:p>
            <a:pPr lvl="1">
              <a:spcBef>
                <a:spcPts val="900"/>
              </a:spcBef>
              <a:buFont typeface="Wingdings" pitchFamily="2" charset="2"/>
              <a:buChar char="§"/>
            </a:pPr>
            <a:r>
              <a:rPr lang="en-US" sz="2000" b="1" dirty="0"/>
              <a:t>Intellectual property theft</a:t>
            </a:r>
          </a:p>
          <a:p>
            <a:pPr lvl="2">
              <a:spcBef>
                <a:spcPts val="900"/>
              </a:spcBef>
              <a:buFont typeface="Wingdings" pitchFamily="2" charset="2"/>
              <a:buChar char="§"/>
            </a:pPr>
            <a:r>
              <a:rPr lang="en-US" sz="2000" b="1" dirty="0"/>
              <a:t>Counterfeiting</a:t>
            </a:r>
          </a:p>
          <a:p>
            <a:pPr lvl="2">
              <a:spcBef>
                <a:spcPts val="900"/>
              </a:spcBef>
              <a:buFont typeface="Wingdings" pitchFamily="2" charset="2"/>
              <a:buChar char="§"/>
            </a:pPr>
            <a:r>
              <a:rPr lang="en-US" sz="2000" b="1" dirty="0"/>
              <a:t>Theft of proprietary data</a:t>
            </a:r>
          </a:p>
          <a:p>
            <a:pPr lvl="1">
              <a:spcBef>
                <a:spcPts val="900"/>
              </a:spcBef>
              <a:buFont typeface="Wingdings" pitchFamily="2" charset="2"/>
              <a:buChar char="§"/>
            </a:pPr>
            <a:r>
              <a:rPr lang="en-US" sz="2000" b="1" dirty="0"/>
              <a:t>Identity theft (personally identifiable</a:t>
            </a:r>
            <a:br>
              <a:rPr lang="en-US" sz="2000" b="1" dirty="0"/>
            </a:br>
            <a:r>
              <a:rPr lang="en-US" sz="2000" b="1" dirty="0"/>
              <a:t>information)</a:t>
            </a:r>
          </a:p>
          <a:p>
            <a:pPr lvl="2">
              <a:spcBef>
                <a:spcPts val="900"/>
              </a:spcBef>
              <a:buFont typeface="Wingdings" pitchFamily="2" charset="2"/>
              <a:buChar char="§"/>
            </a:pPr>
            <a:r>
              <a:rPr lang="en-US" sz="2000" b="1" dirty="0"/>
              <a:t>Access to credit</a:t>
            </a:r>
          </a:p>
          <a:p>
            <a:pPr lvl="2">
              <a:spcBef>
                <a:spcPts val="900"/>
              </a:spcBef>
              <a:buFont typeface="Wingdings" pitchFamily="2" charset="2"/>
              <a:buChar char="§"/>
            </a:pPr>
            <a:r>
              <a:rPr lang="en-US" sz="2000" b="1" dirty="0"/>
              <a:t>Loss of money, reputation, and credibility</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0"/>
            <a:ext cx="2627313"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71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itchFamily="18" charset="0"/>
                <a:cs typeface="Times New Roman" pitchFamily="18" charset="0"/>
              </a:rPr>
              <a:t>Holistic Approach Needed</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b="1" dirty="0"/>
              <a:t>The threat takes a holistic approach to you </a:t>
            </a:r>
          </a:p>
          <a:p>
            <a:pPr lvl="1"/>
            <a:r>
              <a:rPr lang="en-US" b="1" dirty="0"/>
              <a:t>So you better do the same </a:t>
            </a:r>
          </a:p>
          <a:p>
            <a:pPr>
              <a:buFont typeface="Wingdings" pitchFamily="2" charset="2"/>
              <a:buChar char="Ø"/>
            </a:pPr>
            <a:r>
              <a:rPr lang="en-US" b="1" dirty="0"/>
              <a:t> Do not expect warning for cyber any better than you get for the flu. </a:t>
            </a:r>
          </a:p>
          <a:p>
            <a:pPr lvl="1"/>
            <a:r>
              <a:rPr lang="en-US" b="1" dirty="0"/>
              <a:t>It’s out there, it’s coming </a:t>
            </a:r>
          </a:p>
          <a:p>
            <a:pPr lvl="1"/>
            <a:r>
              <a:rPr lang="en-US" b="1" dirty="0"/>
              <a:t>Technology will fail to stop attacks</a:t>
            </a:r>
          </a:p>
          <a:p>
            <a:pPr lvl="1"/>
            <a:r>
              <a:rPr lang="en-US" b="1" dirty="0"/>
              <a:t>It is not just remote hacking </a:t>
            </a:r>
          </a:p>
          <a:p>
            <a:pPr lvl="1"/>
            <a:r>
              <a:rPr lang="en-US" b="1" dirty="0"/>
              <a:t>People will make mistakes and perhaps betray you </a:t>
            </a:r>
          </a:p>
          <a:p>
            <a:pPr lvl="1"/>
            <a:r>
              <a:rPr lang="en-US" b="1" dirty="0"/>
              <a:t>Products will betray you </a:t>
            </a:r>
          </a:p>
          <a:p>
            <a:pPr>
              <a:buFont typeface="Wingdings" pitchFamily="2" charset="2"/>
              <a:buChar char="Ø"/>
            </a:pPr>
            <a:r>
              <a:rPr lang="en-US" b="1" dirty="0"/>
              <a:t>Better have business process that </a:t>
            </a:r>
            <a:r>
              <a:rPr lang="en-US" b="1" dirty="0">
                <a:solidFill>
                  <a:schemeClr val="accent2">
                    <a:lumMod val="75000"/>
                  </a:schemeClr>
                </a:solidFill>
              </a:rPr>
              <a:t>ANTICIPATES</a:t>
            </a:r>
            <a:r>
              <a:rPr lang="en-US" b="1" dirty="0">
                <a:solidFill>
                  <a:schemeClr val="accent1">
                    <a:lumMod val="75000"/>
                  </a:schemeClr>
                </a:solidFill>
              </a:rPr>
              <a:t>  </a:t>
            </a:r>
            <a:r>
              <a:rPr lang="en-US" b="1" dirty="0"/>
              <a:t>this </a:t>
            </a:r>
          </a:p>
          <a:p>
            <a:pPr lvl="1"/>
            <a:r>
              <a:rPr lang="en-US" b="1" dirty="0"/>
              <a:t>And then have a multi-faceted, holistic approach</a:t>
            </a:r>
            <a:endParaRPr lang="en-US" dirty="0"/>
          </a:p>
        </p:txBody>
      </p:sp>
    </p:spTree>
    <p:extLst>
      <p:ext uri="{BB962C8B-B14F-4D97-AF65-F5344CB8AC3E}">
        <p14:creationId xmlns:p14="http://schemas.microsoft.com/office/powerpoint/2010/main" val="155950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is Diverse </a:t>
            </a: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a:t>Recognize that sophistication is not just technology </a:t>
            </a:r>
          </a:p>
          <a:p>
            <a:pPr lvl="1"/>
            <a:r>
              <a:rPr lang="en-US" b="1" dirty="0">
                <a:solidFill>
                  <a:schemeClr val="accent2">
                    <a:lumMod val="75000"/>
                  </a:schemeClr>
                </a:solidFill>
              </a:rPr>
              <a:t>Tradecraft </a:t>
            </a:r>
            <a:r>
              <a:rPr lang="en-US" b="1" dirty="0"/>
              <a:t>to operate clandestinely and gain access</a:t>
            </a:r>
          </a:p>
          <a:p>
            <a:pPr lvl="1"/>
            <a:r>
              <a:rPr lang="en-US" b="1" dirty="0">
                <a:solidFill>
                  <a:schemeClr val="accent2">
                    <a:lumMod val="75000"/>
                  </a:schemeClr>
                </a:solidFill>
              </a:rPr>
              <a:t>Resources</a:t>
            </a:r>
            <a:r>
              <a:rPr lang="en-US" b="1" dirty="0"/>
              <a:t> and operational infrastructure </a:t>
            </a:r>
          </a:p>
          <a:p>
            <a:pPr lvl="1"/>
            <a:r>
              <a:rPr lang="en-US" b="1" dirty="0">
                <a:solidFill>
                  <a:schemeClr val="accent2">
                    <a:lumMod val="75000"/>
                  </a:schemeClr>
                </a:solidFill>
              </a:rPr>
              <a:t>Organization</a:t>
            </a:r>
            <a:r>
              <a:rPr lang="en-US" b="1" dirty="0"/>
              <a:t> to execute </a:t>
            </a:r>
          </a:p>
          <a:p>
            <a:pPr lvl="1"/>
            <a:r>
              <a:rPr lang="en-US" b="1" dirty="0">
                <a:solidFill>
                  <a:schemeClr val="accent2">
                    <a:lumMod val="75000"/>
                  </a:schemeClr>
                </a:solidFill>
              </a:rPr>
              <a:t>Knowledge </a:t>
            </a:r>
            <a:r>
              <a:rPr lang="en-US" b="1" dirty="0"/>
              <a:t>of your business and infrastructure </a:t>
            </a:r>
          </a:p>
          <a:p>
            <a:pPr>
              <a:buFont typeface="Wingdings" pitchFamily="2" charset="2"/>
              <a:buChar char="Ø"/>
            </a:pPr>
            <a:r>
              <a:rPr lang="en-US" b="1" dirty="0"/>
              <a:t>And not just remote attacks </a:t>
            </a:r>
          </a:p>
          <a:p>
            <a:pPr lvl="1"/>
            <a:r>
              <a:rPr lang="en-US" b="1" dirty="0"/>
              <a:t>Remote hacking most common and largest scale </a:t>
            </a:r>
          </a:p>
          <a:p>
            <a:pPr lvl="1"/>
            <a:r>
              <a:rPr lang="en-US" b="1" dirty="0"/>
              <a:t>Manipulate people’s curiosity, greed, and fear (call the IRS)</a:t>
            </a:r>
          </a:p>
          <a:p>
            <a:pPr lvl="1"/>
            <a:r>
              <a:rPr lang="en-US" b="1" dirty="0"/>
              <a:t>Insiders still appear to do most damage </a:t>
            </a:r>
          </a:p>
          <a:p>
            <a:pPr lvl="1"/>
            <a:r>
              <a:rPr lang="en-US" b="1" dirty="0"/>
              <a:t>Remote recruitment of people (mules)</a:t>
            </a:r>
          </a:p>
          <a:p>
            <a:pPr lvl="1"/>
            <a:r>
              <a:rPr lang="en-US" b="1" dirty="0"/>
              <a:t>Physical access enables greater access (wireless, key loggers, weaken crypto) </a:t>
            </a:r>
          </a:p>
          <a:p>
            <a:pPr lvl="1"/>
            <a:r>
              <a:rPr lang="en-US" b="1" dirty="0"/>
              <a:t>Loss and theft of laptops, portable media, and servers </a:t>
            </a:r>
          </a:p>
          <a:p>
            <a:pPr lvl="1"/>
            <a:r>
              <a:rPr lang="en-US" b="1" dirty="0"/>
              <a:t>Supply chain, mostly as counterfeit and fraud       </a:t>
            </a:r>
          </a:p>
        </p:txBody>
      </p:sp>
    </p:spTree>
    <p:extLst>
      <p:ext uri="{BB962C8B-B14F-4D97-AF65-F5344CB8AC3E}">
        <p14:creationId xmlns:p14="http://schemas.microsoft.com/office/powerpoint/2010/main" val="186972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Insiders To Worry About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400" b="1" dirty="0"/>
              <a:t>People with administrative privilege access to networks </a:t>
            </a:r>
          </a:p>
          <a:p>
            <a:pPr lvl="1"/>
            <a:r>
              <a:rPr lang="en-US" sz="2400" b="1" dirty="0"/>
              <a:t>These guys should be audited </a:t>
            </a:r>
          </a:p>
          <a:p>
            <a:pPr lvl="1"/>
            <a:r>
              <a:rPr lang="en-US" sz="2400" b="1" dirty="0"/>
              <a:t>They should not have access to critical information </a:t>
            </a:r>
          </a:p>
          <a:p>
            <a:pPr lvl="1"/>
            <a:r>
              <a:rPr lang="en-US" sz="2400" b="1" dirty="0"/>
              <a:t>Crypto maintenance should be separate </a:t>
            </a:r>
          </a:p>
          <a:p>
            <a:pPr>
              <a:buFont typeface="Wingdings" pitchFamily="2" charset="2"/>
              <a:buChar char="Ø"/>
            </a:pPr>
            <a:r>
              <a:rPr lang="en-US" sz="2400" b="1" dirty="0"/>
              <a:t>People with physical access </a:t>
            </a:r>
          </a:p>
          <a:p>
            <a:pPr lvl="1"/>
            <a:r>
              <a:rPr lang="en-US" sz="2400" b="1" dirty="0"/>
              <a:t>Maintenance and </a:t>
            </a:r>
            <a:r>
              <a:rPr lang="en-US" sz="2400" b="1" dirty="0" smtClean="0"/>
              <a:t>cleaning</a:t>
            </a:r>
            <a:endParaRPr lang="en-US" sz="2400" b="1" dirty="0"/>
          </a:p>
          <a:p>
            <a:pPr lvl="1"/>
            <a:r>
              <a:rPr lang="en-US" sz="2400" b="1" dirty="0"/>
              <a:t>Thumb drives (one time theft vs. air gap jumping) </a:t>
            </a:r>
          </a:p>
          <a:p>
            <a:pPr>
              <a:buFont typeface="Wingdings" pitchFamily="2" charset="2"/>
              <a:buChar char="Ø"/>
            </a:pPr>
            <a:r>
              <a:rPr lang="en-US" sz="2400" b="1" dirty="0"/>
              <a:t> People who understand what matters to you </a:t>
            </a:r>
          </a:p>
          <a:p>
            <a:pPr lvl="1"/>
            <a:r>
              <a:rPr lang="en-US" sz="2400" b="1" dirty="0"/>
              <a:t>Know where to look or what to </a:t>
            </a:r>
            <a:r>
              <a:rPr lang="en-US" sz="2400" b="1" dirty="0" smtClean="0"/>
              <a:t>break</a:t>
            </a:r>
            <a:endParaRPr lang="en-US" sz="2400" b="1" dirty="0"/>
          </a:p>
          <a:p>
            <a:endParaRPr lang="en-US" dirty="0"/>
          </a:p>
        </p:txBody>
      </p:sp>
    </p:spTree>
    <p:extLst>
      <p:ext uri="{BB962C8B-B14F-4D97-AF65-F5344CB8AC3E}">
        <p14:creationId xmlns:p14="http://schemas.microsoft.com/office/powerpoint/2010/main" val="422564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Planning for Cyber Health</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a:t>If it is </a:t>
            </a:r>
            <a:r>
              <a:rPr lang="en-US" b="1" dirty="0">
                <a:solidFill>
                  <a:schemeClr val="accent2">
                    <a:lumMod val="75000"/>
                  </a:schemeClr>
                </a:solidFill>
              </a:rPr>
              <a:t>easy and convenient </a:t>
            </a:r>
            <a:r>
              <a:rPr lang="en-US" b="1" dirty="0"/>
              <a:t>for you, so it will also be for the evil people. </a:t>
            </a:r>
          </a:p>
          <a:p>
            <a:pPr>
              <a:buFont typeface="Wingdings" pitchFamily="2" charset="2"/>
              <a:buChar char="Ø"/>
            </a:pPr>
            <a:r>
              <a:rPr lang="en-US" b="1" dirty="0"/>
              <a:t>If </a:t>
            </a:r>
            <a:r>
              <a:rPr lang="en-US" b="1" dirty="0">
                <a:solidFill>
                  <a:schemeClr val="accent2">
                    <a:lumMod val="75000"/>
                  </a:schemeClr>
                </a:solidFill>
              </a:rPr>
              <a:t>connected to Internet </a:t>
            </a:r>
            <a:r>
              <a:rPr lang="en-US" b="1" dirty="0"/>
              <a:t>and have anything of value, you will be plundered systematically for information, access, privilege, money, or bandwidth. </a:t>
            </a:r>
          </a:p>
          <a:p>
            <a:pPr>
              <a:buFont typeface="Wingdings" pitchFamily="2" charset="2"/>
              <a:buChar char="Ø"/>
            </a:pPr>
            <a:r>
              <a:rPr lang="en-US" b="1" dirty="0"/>
              <a:t>If doing </a:t>
            </a:r>
            <a:r>
              <a:rPr lang="en-US" b="1" dirty="0">
                <a:solidFill>
                  <a:schemeClr val="accent2">
                    <a:lumMod val="75000"/>
                  </a:schemeClr>
                </a:solidFill>
              </a:rPr>
              <a:t>anything that matters </a:t>
            </a:r>
            <a:r>
              <a:rPr lang="en-US" b="1" dirty="0"/>
              <a:t>on the Internet, somebody at some point will interfere with or exploit your activity, perhaps without even compromising your machines, and you can’t stop it. </a:t>
            </a:r>
          </a:p>
          <a:p>
            <a:pPr>
              <a:buFont typeface="Wingdings" pitchFamily="2" charset="2"/>
              <a:buChar char="Ø"/>
            </a:pPr>
            <a:r>
              <a:rPr lang="en-US" b="1" dirty="0"/>
              <a:t>If you are doing anything on the Internet that is </a:t>
            </a:r>
            <a:r>
              <a:rPr lang="en-US" b="1" dirty="0">
                <a:solidFill>
                  <a:schemeClr val="accent2">
                    <a:lumMod val="75000"/>
                  </a:schemeClr>
                </a:solidFill>
              </a:rPr>
              <a:t>vital and critical </a:t>
            </a:r>
            <a:r>
              <a:rPr lang="en-US" b="1" dirty="0"/>
              <a:t>to your livelihood, public safety, or national security, then </a:t>
            </a:r>
            <a:r>
              <a:rPr lang="en-US" b="1" dirty="0">
                <a:solidFill>
                  <a:srgbClr val="C00000"/>
                </a:solidFill>
              </a:rPr>
              <a:t>STOP IT.   </a:t>
            </a:r>
          </a:p>
          <a:p>
            <a:endParaRPr lang="en-US" dirty="0"/>
          </a:p>
        </p:txBody>
      </p:sp>
    </p:spTree>
    <p:extLst>
      <p:ext uri="{BB962C8B-B14F-4D97-AF65-F5344CB8AC3E}">
        <p14:creationId xmlns:p14="http://schemas.microsoft.com/office/powerpoint/2010/main" val="62280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Cyber Health (2) </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sz="2400" b="1" dirty="0"/>
              <a:t>Mobile Machines and data will be </a:t>
            </a:r>
            <a:r>
              <a:rPr lang="en-US" sz="2400" b="1" dirty="0">
                <a:solidFill>
                  <a:schemeClr val="accent5">
                    <a:lumMod val="50000"/>
                  </a:schemeClr>
                </a:solidFill>
              </a:rPr>
              <a:t>lost or stolen </a:t>
            </a:r>
            <a:r>
              <a:rPr lang="en-US" sz="2400" b="1" dirty="0"/>
              <a:t>– plan on it </a:t>
            </a:r>
          </a:p>
          <a:p>
            <a:pPr>
              <a:buFont typeface="Wingdings" pitchFamily="2" charset="2"/>
              <a:buChar char="Ø"/>
            </a:pPr>
            <a:r>
              <a:rPr lang="en-US" sz="2400" b="1" dirty="0"/>
              <a:t>Once owned by sophisticated adversaries, will never </a:t>
            </a:r>
            <a:r>
              <a:rPr lang="en-US" sz="2400" b="1" dirty="0">
                <a:solidFill>
                  <a:schemeClr val="accent5">
                    <a:lumMod val="50000"/>
                  </a:schemeClr>
                </a:solidFill>
              </a:rPr>
              <a:t>be sure of purging </a:t>
            </a:r>
            <a:r>
              <a:rPr lang="en-US" sz="2400" b="1" dirty="0"/>
              <a:t>them: </a:t>
            </a:r>
          </a:p>
          <a:p>
            <a:pPr lvl="1"/>
            <a:r>
              <a:rPr lang="en-US" sz="2400" b="1" dirty="0"/>
              <a:t>Need to do </a:t>
            </a:r>
            <a:r>
              <a:rPr lang="en-US" sz="2400" b="1" dirty="0">
                <a:solidFill>
                  <a:schemeClr val="accent5">
                    <a:lumMod val="50000"/>
                  </a:schemeClr>
                </a:solidFill>
              </a:rPr>
              <a:t>complete rebuild </a:t>
            </a:r>
            <a:r>
              <a:rPr lang="en-US" sz="2400" b="1" dirty="0"/>
              <a:t>of </a:t>
            </a:r>
            <a:r>
              <a:rPr lang="en-US" sz="2400" b="1" dirty="0">
                <a:solidFill>
                  <a:schemeClr val="accent5">
                    <a:lumMod val="50000"/>
                  </a:schemeClr>
                </a:solidFill>
              </a:rPr>
              <a:t>ENTIRE</a:t>
            </a:r>
            <a:r>
              <a:rPr lang="en-US" sz="2400" b="1" dirty="0"/>
              <a:t> system (</a:t>
            </a:r>
            <a:r>
              <a:rPr lang="en-US" sz="2400" b="1" dirty="0">
                <a:solidFill>
                  <a:schemeClr val="accent5">
                    <a:lumMod val="50000"/>
                  </a:schemeClr>
                </a:solidFill>
              </a:rPr>
              <a:t>BIOS</a:t>
            </a:r>
            <a:r>
              <a:rPr lang="en-US" sz="2400" b="1" dirty="0"/>
              <a:t> level, all network elements, every endpoint) </a:t>
            </a:r>
          </a:p>
          <a:p>
            <a:pPr lvl="1"/>
            <a:r>
              <a:rPr lang="en-US" sz="2400" b="1" dirty="0"/>
              <a:t>AND re-issue all system </a:t>
            </a:r>
            <a:r>
              <a:rPr lang="en-US" sz="2400" b="1" dirty="0">
                <a:solidFill>
                  <a:schemeClr val="accent5">
                    <a:lumMod val="50000"/>
                  </a:schemeClr>
                </a:solidFill>
              </a:rPr>
              <a:t>credentials </a:t>
            </a:r>
          </a:p>
          <a:p>
            <a:pPr>
              <a:buFont typeface="Wingdings" pitchFamily="2" charset="2"/>
              <a:buChar char="Ø"/>
            </a:pPr>
            <a:r>
              <a:rPr lang="en-US" sz="2400" b="1" dirty="0"/>
              <a:t>If you still insist on using the Internet, </a:t>
            </a:r>
            <a:r>
              <a:rPr lang="en-US" sz="2400" b="1" dirty="0">
                <a:solidFill>
                  <a:schemeClr val="accent5">
                    <a:lumMod val="50000"/>
                  </a:schemeClr>
                </a:solidFill>
              </a:rPr>
              <a:t>have a plan</a:t>
            </a:r>
            <a:r>
              <a:rPr lang="en-US" sz="2400" b="1" dirty="0"/>
              <a:t>: </a:t>
            </a:r>
          </a:p>
          <a:p>
            <a:pPr lvl="1"/>
            <a:r>
              <a:rPr lang="en-US" sz="2400" b="1" dirty="0"/>
              <a:t>How to backup, restore, and rebuild quickly, repeatedly </a:t>
            </a:r>
          </a:p>
          <a:p>
            <a:pPr lvl="1"/>
            <a:r>
              <a:rPr lang="en-US" sz="2400" b="1" dirty="0"/>
              <a:t>Know your </a:t>
            </a:r>
            <a:r>
              <a:rPr lang="en-US" sz="2400" b="1" dirty="0">
                <a:solidFill>
                  <a:schemeClr val="accent5">
                    <a:lumMod val="50000"/>
                  </a:schemeClr>
                </a:solidFill>
              </a:rPr>
              <a:t>service providers </a:t>
            </a:r>
            <a:r>
              <a:rPr lang="en-US" sz="2400" b="1" dirty="0"/>
              <a:t>(ISPs and proxies). </a:t>
            </a:r>
          </a:p>
          <a:p>
            <a:pPr lvl="1"/>
            <a:r>
              <a:rPr lang="en-US" sz="2400" b="1" dirty="0">
                <a:solidFill>
                  <a:schemeClr val="accent5">
                    <a:lumMod val="50000"/>
                  </a:schemeClr>
                </a:solidFill>
              </a:rPr>
              <a:t>Encrypt and authenticate </a:t>
            </a:r>
            <a:r>
              <a:rPr lang="en-US" sz="2400" b="1" dirty="0"/>
              <a:t>what matters </a:t>
            </a:r>
          </a:p>
          <a:p>
            <a:pPr lvl="1"/>
            <a:r>
              <a:rPr lang="en-US" sz="2400" b="1" dirty="0">
                <a:solidFill>
                  <a:schemeClr val="accent5">
                    <a:lumMod val="50000"/>
                  </a:schemeClr>
                </a:solidFill>
              </a:rPr>
              <a:t>Like public health</a:t>
            </a:r>
            <a:r>
              <a:rPr lang="en-US" sz="2400" b="1" dirty="0"/>
              <a:t>: infrastructure, response, and hygiene</a:t>
            </a:r>
            <a:endParaRPr lang="en-US" dirty="0"/>
          </a:p>
        </p:txBody>
      </p:sp>
    </p:spTree>
    <p:extLst>
      <p:ext uri="{BB962C8B-B14F-4D97-AF65-F5344CB8AC3E}">
        <p14:creationId xmlns:p14="http://schemas.microsoft.com/office/powerpoint/2010/main" val="318364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a:t>Evolving Cyber Threat</a:t>
            </a:r>
          </a:p>
          <a:p>
            <a:r>
              <a:rPr lang="en-US" dirty="0" smtClean="0"/>
              <a:t>Methodology Used</a:t>
            </a:r>
            <a:endParaRPr lang="en-US" dirty="0"/>
          </a:p>
          <a:p>
            <a:r>
              <a:rPr lang="en-US" dirty="0" smtClean="0"/>
              <a:t>Summary</a:t>
            </a:r>
            <a:endParaRPr lang="en-US" dirty="0"/>
          </a:p>
        </p:txBody>
      </p:sp>
    </p:spTree>
    <p:extLst>
      <p:ext uri="{BB962C8B-B14F-4D97-AF65-F5344CB8AC3E}">
        <p14:creationId xmlns:p14="http://schemas.microsoft.com/office/powerpoint/2010/main" val="93933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010400" cy="527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28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fontScale="47500" lnSpcReduction="20000"/>
          </a:bodyPr>
          <a:lstStyle/>
          <a:p>
            <a:pPr lvl="0"/>
            <a:r>
              <a:rPr lang="en-US" b="1" dirty="0"/>
              <a:t>Security Risks</a:t>
            </a:r>
            <a:r>
              <a:rPr lang="en-US" dirty="0"/>
              <a:t> - Security breaches to your corporate network can result in significant financial and reputational losses as well as compromise control over network assets. Threats include Viruses, Trojans and Spyware attacks.</a:t>
            </a:r>
            <a:br>
              <a:rPr lang="en-US" dirty="0"/>
            </a:br>
            <a:r>
              <a:rPr lang="en-US" dirty="0"/>
              <a:t> </a:t>
            </a:r>
          </a:p>
          <a:p>
            <a:pPr lvl="0"/>
            <a:r>
              <a:rPr lang="en-US" b="1" dirty="0"/>
              <a:t>Productivity Risks</a:t>
            </a:r>
            <a:r>
              <a:rPr lang="en-US" dirty="0"/>
              <a:t> - Business productivity is at risk from unfiltered and unmonitored use of the Internet including use of IM, VoIP and chat room facilities which can severely limit time at work and waste precious IT resources through increased troubleshooting, support and bandwidth congestion.</a:t>
            </a:r>
            <a:br>
              <a:rPr lang="en-US" dirty="0"/>
            </a:br>
            <a:r>
              <a:rPr lang="en-US" dirty="0"/>
              <a:t> </a:t>
            </a:r>
          </a:p>
          <a:p>
            <a:pPr lvl="0"/>
            <a:r>
              <a:rPr lang="en-US" b="1" dirty="0"/>
              <a:t>Legal Risks</a:t>
            </a:r>
            <a:r>
              <a:rPr lang="en-US" dirty="0"/>
              <a:t> - Uncontrolled use of network resources can raise a variety of legal issues, including possible disclosure of proprietary information and exposure to unwanted and often offensive content, claims from transmission of viruses as well as claims for denial of service.</a:t>
            </a:r>
            <a:br>
              <a:rPr lang="en-US" dirty="0"/>
            </a:br>
            <a:r>
              <a:rPr lang="en-US" dirty="0"/>
              <a:t> </a:t>
            </a:r>
          </a:p>
          <a:p>
            <a:pPr lvl="0"/>
            <a:r>
              <a:rPr lang="en-US" b="1" dirty="0"/>
              <a:t>Confidentiality Risks</a:t>
            </a:r>
            <a:r>
              <a:rPr lang="en-US" dirty="0"/>
              <a:t> - Refers to the impact of unauthorized access and distribution of information assets, such as client information, passwords and research data.</a:t>
            </a:r>
            <a:br>
              <a:rPr lang="en-US" dirty="0"/>
            </a:br>
            <a:r>
              <a:rPr lang="en-US" dirty="0"/>
              <a:t> </a:t>
            </a:r>
          </a:p>
          <a:p>
            <a:pPr lvl="0"/>
            <a:r>
              <a:rPr lang="en-US" b="1" dirty="0"/>
              <a:t>Compliance Risks</a:t>
            </a:r>
            <a:r>
              <a:rPr lang="en-US" dirty="0"/>
              <a:t> - Refers to impact of failure to meet the increasingly complex and growing scope of government regulations relating to effective systems and processes for data control. Regulations include: PCI, Sarbanes-Oxley Act, Gramm-Leach Bliley Act, Basel II, HIPAA and </a:t>
            </a:r>
            <a:r>
              <a:rPr lang="en-US" dirty="0" smtClean="0"/>
              <a:t>SAE-16.</a:t>
            </a:r>
            <a:endParaRPr lang="en-US" dirty="0"/>
          </a:p>
        </p:txBody>
      </p:sp>
    </p:spTree>
    <p:extLst>
      <p:ext uri="{BB962C8B-B14F-4D97-AF65-F5344CB8AC3E}">
        <p14:creationId xmlns:p14="http://schemas.microsoft.com/office/powerpoint/2010/main" val="212144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Severity (Impact)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40544"/>
              </p:ext>
            </p:extLst>
          </p:nvPr>
        </p:nvGraphicFramePr>
        <p:xfrm>
          <a:off x="914400" y="1409542"/>
          <a:ext cx="7467600" cy="5183886"/>
        </p:xfrm>
        <a:graphic>
          <a:graphicData uri="http://schemas.openxmlformats.org/drawingml/2006/table">
            <a:tbl>
              <a:tblPr firstRow="1" firstCol="1" bandRow="1"/>
              <a:tblGrid>
                <a:gridCol w="1277353"/>
                <a:gridCol w="6190247"/>
              </a:tblGrid>
              <a:tr h="502885">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High:</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The loss of confidentiality could be expected to have a </a:t>
                      </a:r>
                      <a:r>
                        <a:rPr lang="en-US" sz="1200" b="1" dirty="0">
                          <a:solidFill>
                            <a:srgbClr val="0070C0"/>
                          </a:solidFill>
                          <a:effectLst/>
                          <a:latin typeface="Calibri"/>
                          <a:ea typeface="Calibri"/>
                          <a:cs typeface="Times New Roman"/>
                        </a:rPr>
                        <a:t>severe or catastrophic adverse effect</a:t>
                      </a:r>
                      <a:r>
                        <a:rPr lang="en-US" sz="1200" dirty="0">
                          <a:solidFill>
                            <a:srgbClr val="0070C0"/>
                          </a:solidFill>
                          <a:effectLst/>
                          <a:latin typeface="Calibri"/>
                          <a:ea typeface="Calibri"/>
                          <a:cs typeface="Times New Roman"/>
                        </a:rPr>
                        <a:t> on organizational operations, organizational assets, or individuals.</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r h="1005770">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 </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A severe or catastrophic adverse effect means that, for example, the loss of confidentiality might: (i) cause a severe degradation in or loss of mission capability to an extent and duration that the organization is not able to perform one or more of its primary functions; (ii) result in major damage to organizational assets; or (iii) result in major financial loss. </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r h="502885">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Medium:</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The loss of confidentiality could be expected to have a </a:t>
                      </a:r>
                      <a:r>
                        <a:rPr lang="en-US" sz="1200" b="1" dirty="0">
                          <a:solidFill>
                            <a:srgbClr val="0070C0"/>
                          </a:solidFill>
                          <a:effectLst/>
                          <a:latin typeface="Calibri"/>
                          <a:ea typeface="Calibri"/>
                          <a:cs typeface="Times New Roman"/>
                        </a:rPr>
                        <a:t>serious adverse effect</a:t>
                      </a:r>
                      <a:r>
                        <a:rPr lang="en-US" sz="1200" dirty="0">
                          <a:solidFill>
                            <a:srgbClr val="0070C0"/>
                          </a:solidFill>
                          <a:effectLst/>
                          <a:latin typeface="Calibri"/>
                          <a:ea typeface="Calibri"/>
                          <a:cs typeface="Times New Roman"/>
                        </a:rPr>
                        <a:t> on organizational operations, organizational assets, or individuals.</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r h="1005770">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 </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A serious adverse effect means that, for example, the loss of confidentiality might: (i) cause a significant degradation in mission capability to an extent and duration that the organization is able to perform its primary functions, but the effectiveness of the functions is significantly reduced; (ii) result in significant damage to organizational assets; or (iii) result in significant financial loss.</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r h="502885">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Low:</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The loss of confidentiality, integrity, or availability could be expected to have a </a:t>
                      </a:r>
                      <a:r>
                        <a:rPr lang="en-US" sz="1200" b="1" dirty="0">
                          <a:solidFill>
                            <a:srgbClr val="0070C0"/>
                          </a:solidFill>
                          <a:effectLst/>
                          <a:latin typeface="Calibri"/>
                          <a:ea typeface="Calibri"/>
                          <a:cs typeface="Times New Roman"/>
                        </a:rPr>
                        <a:t>limited adverse effect</a:t>
                      </a:r>
                      <a:r>
                        <a:rPr lang="en-US" sz="1200" dirty="0">
                          <a:solidFill>
                            <a:srgbClr val="0070C0"/>
                          </a:solidFill>
                          <a:effectLst/>
                          <a:latin typeface="Calibri"/>
                          <a:ea typeface="Calibri"/>
                          <a:cs typeface="Times New Roman"/>
                        </a:rPr>
                        <a:t> on organizational operations, organizational assets, or individuals.</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r h="1005770">
                <a:tc>
                  <a:txBody>
                    <a:bodyPr/>
                    <a:lstStyle/>
                    <a:p>
                      <a:pPr marL="0" marR="0">
                        <a:lnSpc>
                          <a:spcPct val="115000"/>
                        </a:lnSpc>
                        <a:spcBef>
                          <a:spcPts val="0"/>
                        </a:spcBef>
                        <a:spcAft>
                          <a:spcPts val="0"/>
                        </a:spcAft>
                      </a:pPr>
                      <a:r>
                        <a:rPr lang="en-US" sz="1200" b="1" dirty="0">
                          <a:solidFill>
                            <a:schemeClr val="bg1"/>
                          </a:solidFill>
                          <a:effectLst/>
                          <a:latin typeface="Calibri"/>
                          <a:ea typeface="Calibri"/>
                          <a:cs typeface="Times New Roman"/>
                        </a:rPr>
                        <a:t> </a:t>
                      </a:r>
                    </a:p>
                  </a:txBody>
                  <a:tcPr marL="59631" marR="59631" marT="0" marB="0">
                    <a:lnL>
                      <a:noFill/>
                    </a:lnL>
                    <a:lnR>
                      <a:noFill/>
                    </a:lnR>
                    <a:lnT>
                      <a:noFill/>
                    </a:lnT>
                    <a:lnB>
                      <a:noFill/>
                    </a:lnB>
                    <a:solidFill>
                      <a:schemeClr val="accent2">
                        <a:lumMod val="75000"/>
                      </a:schemeClr>
                    </a:solidFill>
                  </a:tcPr>
                </a:tc>
                <a:tc>
                  <a:txBody>
                    <a:bodyPr/>
                    <a:lstStyle/>
                    <a:p>
                      <a:pPr marL="0" marR="0">
                        <a:lnSpc>
                          <a:spcPct val="115000"/>
                        </a:lnSpc>
                        <a:spcBef>
                          <a:spcPts val="0"/>
                        </a:spcBef>
                        <a:spcAft>
                          <a:spcPts val="0"/>
                        </a:spcAft>
                      </a:pPr>
                      <a:r>
                        <a:rPr lang="en-US" sz="1200" dirty="0">
                          <a:solidFill>
                            <a:srgbClr val="0070C0"/>
                          </a:solidFill>
                          <a:effectLst/>
                          <a:latin typeface="Calibri"/>
                          <a:ea typeface="Calibri"/>
                          <a:cs typeface="Times New Roman"/>
                        </a:rPr>
                        <a:t>A limited adverse effect means that, for example, the loss of confidentiality, integrity, or availability might: (i) cause a degradation in mission capability to an extent and duration that the organization is able to perform its primary functions, but the effectiveness of the functions is noticeable reduced; (ii) result in minor damage to organizational assets; or (iii) result in minor financial loss.</a:t>
                      </a:r>
                    </a:p>
                    <a:p>
                      <a:pPr marL="0" marR="0">
                        <a:lnSpc>
                          <a:spcPct val="115000"/>
                        </a:lnSpc>
                        <a:spcBef>
                          <a:spcPts val="0"/>
                        </a:spcBef>
                        <a:spcAft>
                          <a:spcPts val="0"/>
                        </a:spcAft>
                      </a:pPr>
                      <a:r>
                        <a:rPr lang="en-US" sz="1200" dirty="0">
                          <a:solidFill>
                            <a:srgbClr val="0070C0"/>
                          </a:solidFill>
                          <a:effectLst/>
                          <a:latin typeface="Calibri"/>
                          <a:ea typeface="Calibri"/>
                          <a:cs typeface="Times New Roman"/>
                        </a:rPr>
                        <a:t> </a:t>
                      </a:r>
                    </a:p>
                  </a:txBody>
                  <a:tcPr marL="59631" marR="59631" marT="0" marB="0">
                    <a:lnL>
                      <a:noFill/>
                    </a:lnL>
                    <a:lnR>
                      <a:noFill/>
                    </a:lnR>
                    <a:lnT>
                      <a:noFill/>
                    </a:lnT>
                    <a:lnB>
                      <a:noFill/>
                    </a:lnB>
                  </a:tcPr>
                </a:tc>
              </a:tr>
            </a:tbl>
          </a:graphicData>
        </a:graphic>
      </p:graphicFrame>
    </p:spTree>
    <p:extLst>
      <p:ext uri="{BB962C8B-B14F-4D97-AF65-F5344CB8AC3E}">
        <p14:creationId xmlns:p14="http://schemas.microsoft.com/office/powerpoint/2010/main" val="138844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a:t>
            </a:r>
            <a:endParaRPr lang="en-US" dirty="0"/>
          </a:p>
        </p:txBody>
      </p:sp>
      <p:sp>
        <p:nvSpPr>
          <p:cNvPr id="3" name="Content Placeholder 2"/>
          <p:cNvSpPr>
            <a:spLocks noGrp="1"/>
          </p:cNvSpPr>
          <p:nvPr>
            <p:ph idx="1"/>
          </p:nvPr>
        </p:nvSpPr>
        <p:spPr/>
        <p:txBody>
          <a:bodyPr/>
          <a:lstStyle/>
          <a:p>
            <a:r>
              <a:rPr lang="en-US" dirty="0"/>
              <a:t>The </a:t>
            </a:r>
            <a:r>
              <a:rPr lang="en-US" b="1" dirty="0"/>
              <a:t>Likelihood</a:t>
            </a:r>
            <a:r>
              <a:rPr lang="en-US" dirty="0"/>
              <a:t> of each situation is subjective based upon the experience of the cross-functional management team. This is the probability that a given critical function may be impacted by a given threat within the associated control environment. The likelihood is estimated with a high, medium or low probability.</a:t>
            </a:r>
          </a:p>
          <a:p>
            <a:endParaRPr lang="en-US" dirty="0"/>
          </a:p>
        </p:txBody>
      </p:sp>
    </p:spTree>
    <p:extLst>
      <p:ext uri="{BB962C8B-B14F-4D97-AF65-F5344CB8AC3E}">
        <p14:creationId xmlns:p14="http://schemas.microsoft.com/office/powerpoint/2010/main" val="203608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Examination Criteria</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Confidentiality of Data or Systems: </a:t>
            </a:r>
            <a:r>
              <a:rPr lang="en-US" dirty="0"/>
              <a:t>Confidentiality covers the processes, policies, and controls employed to protect information of customers and the institution against unauthorized access or use;</a:t>
            </a:r>
          </a:p>
          <a:p>
            <a:pPr lvl="0"/>
            <a:r>
              <a:rPr lang="en-US" b="1" dirty="0"/>
              <a:t>Integrity of Data or Systems: </a:t>
            </a:r>
            <a:r>
              <a:rPr lang="en-US" dirty="0"/>
              <a:t>System and data integrity relate to the processes, policies, and controls used to ensure information has not been altered in an unauthorized manner and that systems are free from unauthorized manipulation that will compromise accuracy, completeness, and reliability;</a:t>
            </a:r>
          </a:p>
          <a:p>
            <a:r>
              <a:rPr lang="en-US" b="1" dirty="0"/>
              <a:t>Availability: </a:t>
            </a:r>
            <a:r>
              <a:rPr lang="en-US" dirty="0"/>
              <a:t>The ongoing availability of systems addresses the processes, policies, and controls used to ensure authorized users have prompt access to information. This objective protects against intentional or accidental attempts to deny legitimate users access to information and/or systems.</a:t>
            </a:r>
          </a:p>
        </p:txBody>
      </p:sp>
    </p:spTree>
    <p:extLst>
      <p:ext uri="{BB962C8B-B14F-4D97-AF65-F5344CB8AC3E}">
        <p14:creationId xmlns:p14="http://schemas.microsoft.com/office/powerpoint/2010/main" val="242178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Threat vs. Risk Matrix for Confidentiality Exposure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7382873"/>
              </p:ext>
            </p:extLst>
          </p:nvPr>
        </p:nvGraphicFramePr>
        <p:xfrm>
          <a:off x="304800" y="1828801"/>
          <a:ext cx="8358189" cy="1721652"/>
        </p:xfrm>
        <a:graphic>
          <a:graphicData uri="http://schemas.openxmlformats.org/drawingml/2006/table">
            <a:tbl>
              <a:tblPr firstRow="1" firstCol="1" bandRow="1">
                <a:tableStyleId>{5C22544A-7EE6-4342-B048-85BDC9FD1C3A}</a:tableStyleId>
              </a:tblPr>
              <a:tblGrid>
                <a:gridCol w="712080"/>
                <a:gridCol w="408571"/>
                <a:gridCol w="708149"/>
                <a:gridCol w="400829"/>
                <a:gridCol w="408571"/>
                <a:gridCol w="714600"/>
                <a:gridCol w="381000"/>
                <a:gridCol w="457200"/>
                <a:gridCol w="685800"/>
                <a:gridCol w="609600"/>
                <a:gridCol w="609600"/>
                <a:gridCol w="744641"/>
                <a:gridCol w="642040"/>
                <a:gridCol w="875508"/>
              </a:tblGrid>
              <a:tr h="685799">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Natural</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Environmental</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Blackmail</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Bribery</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Eavesdropping </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Fraud</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Hacking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Impersonating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Improper Sensitive Information Handling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Interception</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intimidation  of </a:t>
                      </a:r>
                      <a:endParaRPr lang="en-US" sz="1100" dirty="0">
                        <a:effectLst/>
                      </a:endParaRPr>
                    </a:p>
                    <a:p>
                      <a:pPr marL="0" marR="0" algn="l">
                        <a:lnSpc>
                          <a:spcPct val="115000"/>
                        </a:lnSpc>
                        <a:spcBef>
                          <a:spcPts val="0"/>
                        </a:spcBef>
                        <a:spcAft>
                          <a:spcPts val="0"/>
                        </a:spcAft>
                      </a:pPr>
                      <a:r>
                        <a:rPr lang="en-US" sz="600" dirty="0">
                          <a:effectLst/>
                        </a:rPr>
                        <a:t>Personnel</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Malicious Mobile</a:t>
                      </a:r>
                      <a:endParaRPr lang="en-US" sz="1100" dirty="0">
                        <a:effectLst/>
                      </a:endParaRPr>
                    </a:p>
                    <a:p>
                      <a:pPr marL="0" marR="0" algn="l">
                        <a:lnSpc>
                          <a:spcPct val="115000"/>
                        </a:lnSpc>
                        <a:spcBef>
                          <a:spcPts val="0"/>
                        </a:spcBef>
                        <a:spcAft>
                          <a:spcPts val="0"/>
                        </a:spcAft>
                      </a:pPr>
                      <a:r>
                        <a:rPr lang="en-US" sz="600" dirty="0">
                          <a:effectLst/>
                        </a:rPr>
                        <a:t> Code</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l">
                        <a:lnSpc>
                          <a:spcPct val="115000"/>
                        </a:lnSpc>
                        <a:spcBef>
                          <a:spcPts val="0"/>
                        </a:spcBef>
                        <a:spcAft>
                          <a:spcPts val="0"/>
                        </a:spcAft>
                      </a:pPr>
                      <a:r>
                        <a:rPr lang="en-US" sz="600" dirty="0">
                          <a:effectLst/>
                        </a:rPr>
                        <a:t>Spyware/</a:t>
                      </a:r>
                      <a:endParaRPr lang="en-US" sz="1100" dirty="0">
                        <a:effectLst/>
                      </a:endParaRPr>
                    </a:p>
                    <a:p>
                      <a:pPr marL="0" marR="0" algn="l">
                        <a:lnSpc>
                          <a:spcPct val="115000"/>
                        </a:lnSpc>
                        <a:spcBef>
                          <a:spcPts val="0"/>
                        </a:spcBef>
                        <a:spcAft>
                          <a:spcPts val="0"/>
                        </a:spcAft>
                      </a:pPr>
                      <a:r>
                        <a:rPr lang="en-US" sz="600" dirty="0">
                          <a:effectLst/>
                        </a:rPr>
                        <a:t>Adware/</a:t>
                      </a:r>
                      <a:endParaRPr lang="en-US" sz="1100" dirty="0">
                        <a:effectLst/>
                      </a:endParaRPr>
                    </a:p>
                    <a:p>
                      <a:pPr marL="0" marR="0" algn="l">
                        <a:lnSpc>
                          <a:spcPct val="115000"/>
                        </a:lnSpc>
                        <a:spcBef>
                          <a:spcPts val="0"/>
                        </a:spcBef>
                        <a:spcAft>
                          <a:spcPts val="0"/>
                        </a:spcAft>
                      </a:pPr>
                      <a:r>
                        <a:rPr lang="en-US" sz="600" dirty="0">
                          <a:effectLst/>
                        </a:rPr>
                        <a:t>Malware</a:t>
                      </a:r>
                      <a:endParaRPr lang="en-US" sz="1100" dirty="0">
                        <a:effectLst/>
                        <a:latin typeface="Calibri"/>
                        <a:ea typeface="Calibri"/>
                        <a:cs typeface="Times New Roman"/>
                      </a:endParaRPr>
                    </a:p>
                  </a:txBody>
                  <a:tcPr marL="68580" marR="68580" marT="0" marB="0">
                    <a:solidFill>
                      <a:schemeClr val="accent2">
                        <a:lumMod val="75000"/>
                      </a:schemeClr>
                    </a:solidFill>
                  </a:tcPr>
                </a:tc>
              </a:tr>
              <a:tr h="159362">
                <a:tc>
                  <a:txBody>
                    <a:bodyPr/>
                    <a:lstStyle/>
                    <a:p>
                      <a:pPr marL="0" marR="0" algn="l">
                        <a:lnSpc>
                          <a:spcPct val="115000"/>
                        </a:lnSpc>
                        <a:spcBef>
                          <a:spcPts val="0"/>
                        </a:spcBef>
                        <a:spcAft>
                          <a:spcPts val="0"/>
                        </a:spcAft>
                      </a:pPr>
                      <a:r>
                        <a:rPr lang="en-US" sz="600" dirty="0">
                          <a:effectLst/>
                        </a:rPr>
                        <a:t>Security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r>
              <a:tr h="239043">
                <a:tc>
                  <a:txBody>
                    <a:bodyPr/>
                    <a:lstStyle/>
                    <a:p>
                      <a:pPr marL="0" marR="0" algn="l">
                        <a:lnSpc>
                          <a:spcPct val="115000"/>
                        </a:lnSpc>
                        <a:spcBef>
                          <a:spcPts val="0"/>
                        </a:spcBef>
                        <a:spcAft>
                          <a:spcPts val="0"/>
                        </a:spcAft>
                      </a:pPr>
                      <a:r>
                        <a:rPr lang="en-US" sz="600" dirty="0">
                          <a:effectLst/>
                        </a:rPr>
                        <a:t>Productivity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r>
              <a:tr h="159362">
                <a:tc>
                  <a:txBody>
                    <a:bodyPr/>
                    <a:lstStyle/>
                    <a:p>
                      <a:pPr marL="0" marR="0" algn="l">
                        <a:lnSpc>
                          <a:spcPct val="115000"/>
                        </a:lnSpc>
                        <a:spcBef>
                          <a:spcPts val="0"/>
                        </a:spcBef>
                        <a:spcAft>
                          <a:spcPts val="0"/>
                        </a:spcAft>
                      </a:pPr>
                      <a:r>
                        <a:rPr lang="en-US" sz="600" dirty="0">
                          <a:effectLst/>
                        </a:rPr>
                        <a:t>Legal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r>
              <a:tr h="239043">
                <a:tc>
                  <a:txBody>
                    <a:bodyPr/>
                    <a:lstStyle/>
                    <a:p>
                      <a:pPr marL="0" marR="0" algn="l">
                        <a:lnSpc>
                          <a:spcPct val="115000"/>
                        </a:lnSpc>
                        <a:spcBef>
                          <a:spcPts val="0"/>
                        </a:spcBef>
                        <a:spcAft>
                          <a:spcPts val="0"/>
                        </a:spcAft>
                      </a:pPr>
                      <a:r>
                        <a:rPr lang="en-US" sz="600" dirty="0">
                          <a:effectLst/>
                        </a:rPr>
                        <a:t>Confidentiality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r>
              <a:tr h="239043">
                <a:tc>
                  <a:txBody>
                    <a:bodyPr/>
                    <a:lstStyle/>
                    <a:p>
                      <a:pPr marL="0" marR="0" algn="l">
                        <a:lnSpc>
                          <a:spcPct val="115000"/>
                        </a:lnSpc>
                        <a:spcBef>
                          <a:spcPts val="0"/>
                        </a:spcBef>
                        <a:spcAft>
                          <a:spcPts val="0"/>
                        </a:spcAft>
                      </a:pPr>
                      <a:r>
                        <a:rPr lang="en-US" sz="600" dirty="0">
                          <a:effectLst/>
                        </a:rPr>
                        <a:t>Compliance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0302795"/>
              </p:ext>
            </p:extLst>
          </p:nvPr>
        </p:nvGraphicFramePr>
        <p:xfrm>
          <a:off x="304800" y="4038600"/>
          <a:ext cx="8334376" cy="1784973"/>
        </p:xfrm>
        <a:graphic>
          <a:graphicData uri="http://schemas.openxmlformats.org/drawingml/2006/table">
            <a:tbl>
              <a:tblPr firstRow="1" firstCol="1" bandRow="1">
                <a:tableStyleId>{5C22544A-7EE6-4342-B048-85BDC9FD1C3A}</a:tableStyleId>
              </a:tblPr>
              <a:tblGrid>
                <a:gridCol w="685800"/>
                <a:gridCol w="609600"/>
                <a:gridCol w="468255"/>
                <a:gridCol w="446145"/>
                <a:gridCol w="304800"/>
                <a:gridCol w="533400"/>
                <a:gridCol w="457200"/>
                <a:gridCol w="533400"/>
                <a:gridCol w="533400"/>
                <a:gridCol w="571571"/>
                <a:gridCol w="495229"/>
                <a:gridCol w="381000"/>
                <a:gridCol w="381000"/>
                <a:gridCol w="685800"/>
                <a:gridCol w="609600"/>
                <a:gridCol w="638176"/>
              </a:tblGrid>
              <a:tr h="685800">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Instant Messaging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Web Content</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err="1">
                          <a:effectLst/>
                        </a:rPr>
                        <a:t>BotNets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DOS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Spoofing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Human</a:t>
                      </a:r>
                      <a:endParaRPr lang="en-US" sz="1100" dirty="0">
                        <a:effectLst/>
                      </a:endParaRPr>
                    </a:p>
                    <a:p>
                      <a:pPr marL="0" marR="0">
                        <a:lnSpc>
                          <a:spcPct val="115000"/>
                        </a:lnSpc>
                        <a:spcBef>
                          <a:spcPts val="0"/>
                        </a:spcBef>
                        <a:spcAft>
                          <a:spcPts val="0"/>
                        </a:spcAft>
                      </a:pPr>
                      <a:r>
                        <a:rPr lang="en-US" sz="600" dirty="0">
                          <a:effectLst/>
                        </a:rPr>
                        <a:t> Error</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Password</a:t>
                      </a:r>
                      <a:endParaRPr lang="en-US" sz="1100" dirty="0">
                        <a:effectLst/>
                      </a:endParaRPr>
                    </a:p>
                    <a:p>
                      <a:pPr marL="0" marR="0">
                        <a:lnSpc>
                          <a:spcPct val="115000"/>
                        </a:lnSpc>
                        <a:spcBef>
                          <a:spcPts val="0"/>
                        </a:spcBef>
                        <a:spcAft>
                          <a:spcPts val="0"/>
                        </a:spcAft>
                      </a:pPr>
                      <a:r>
                        <a:rPr lang="en-US" sz="600" dirty="0">
                          <a:effectLst/>
                        </a:rPr>
                        <a:t>Guessing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Resource</a:t>
                      </a:r>
                      <a:endParaRPr lang="en-US" sz="1100" dirty="0">
                        <a:effectLst/>
                      </a:endParaRPr>
                    </a:p>
                    <a:p>
                      <a:pPr marL="0" marR="0">
                        <a:lnSpc>
                          <a:spcPct val="115000"/>
                        </a:lnSpc>
                        <a:spcBef>
                          <a:spcPts val="0"/>
                        </a:spcBef>
                        <a:spcAft>
                          <a:spcPts val="0"/>
                        </a:spcAft>
                      </a:pPr>
                      <a:r>
                        <a:rPr lang="en-US" sz="600" dirty="0">
                          <a:effectLst/>
                        </a:rPr>
                        <a:t> Misuse</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Sabotage/</a:t>
                      </a:r>
                      <a:endParaRPr lang="en-US" sz="1100" dirty="0">
                        <a:effectLst/>
                      </a:endParaRPr>
                    </a:p>
                    <a:p>
                      <a:pPr marL="0" marR="0">
                        <a:lnSpc>
                          <a:spcPct val="115000"/>
                        </a:lnSpc>
                        <a:spcBef>
                          <a:spcPts val="0"/>
                        </a:spcBef>
                        <a:spcAft>
                          <a:spcPts val="0"/>
                        </a:spcAft>
                      </a:pPr>
                      <a:r>
                        <a:rPr lang="en-US" sz="600" dirty="0">
                          <a:effectLst/>
                        </a:rPr>
                        <a:t>vandalism</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Phishing/</a:t>
                      </a:r>
                      <a:endParaRPr lang="en-US" sz="1100" dirty="0">
                        <a:effectLst/>
                      </a:endParaRPr>
                    </a:p>
                    <a:p>
                      <a:pPr marL="0" marR="0">
                        <a:lnSpc>
                          <a:spcPct val="115000"/>
                        </a:lnSpc>
                        <a:spcBef>
                          <a:spcPts val="0"/>
                        </a:spcBef>
                        <a:spcAft>
                          <a:spcPts val="0"/>
                        </a:spcAft>
                      </a:pPr>
                      <a:r>
                        <a:rPr lang="en-US" sz="600" dirty="0">
                          <a:effectLst/>
                        </a:rPr>
                        <a:t>Social </a:t>
                      </a:r>
                      <a:endParaRPr lang="en-US" sz="1100" dirty="0">
                        <a:effectLst/>
                      </a:endParaRPr>
                    </a:p>
                    <a:p>
                      <a:pPr marL="0" marR="0">
                        <a:lnSpc>
                          <a:spcPct val="115000"/>
                        </a:lnSpc>
                        <a:spcBef>
                          <a:spcPts val="0"/>
                        </a:spcBef>
                        <a:spcAft>
                          <a:spcPts val="0"/>
                        </a:spcAft>
                      </a:pPr>
                      <a:r>
                        <a:rPr lang="en-US" sz="600" dirty="0">
                          <a:effectLst/>
                        </a:rPr>
                        <a:t>Engineering</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System </a:t>
                      </a:r>
                      <a:endParaRPr lang="en-US" sz="1100" dirty="0">
                        <a:effectLst/>
                      </a:endParaRPr>
                    </a:p>
                    <a:p>
                      <a:pPr marL="0" marR="0">
                        <a:lnSpc>
                          <a:spcPct val="115000"/>
                        </a:lnSpc>
                        <a:spcBef>
                          <a:spcPts val="0"/>
                        </a:spcBef>
                        <a:spcAft>
                          <a:spcPts val="0"/>
                        </a:spcAft>
                      </a:pPr>
                      <a:r>
                        <a:rPr lang="en-US" sz="600" dirty="0">
                          <a:effectLst/>
                        </a:rPr>
                        <a:t>Tampering</a:t>
                      </a:r>
                      <a:endParaRPr lang="en-US" sz="1100" dirty="0">
                        <a:effectLst/>
                      </a:endParaRPr>
                    </a:p>
                    <a:p>
                      <a:pPr marL="0" marR="0">
                        <a:lnSpc>
                          <a:spcPct val="115000"/>
                        </a:lnSpc>
                        <a:spcBef>
                          <a:spcPts val="0"/>
                        </a:spcBef>
                        <a:spcAft>
                          <a:spcPts val="0"/>
                        </a:spcAft>
                      </a:pPr>
                      <a:r>
                        <a:rPr lang="en-US" sz="600" dirty="0">
                          <a:effectLst/>
                        </a:rPr>
                        <a:t> </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Theft</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Unauthorized </a:t>
                      </a:r>
                      <a:endParaRPr lang="en-US" sz="1100" dirty="0">
                        <a:effectLst/>
                      </a:endParaRPr>
                    </a:p>
                    <a:p>
                      <a:pPr marL="0" marR="0">
                        <a:lnSpc>
                          <a:spcPct val="115000"/>
                        </a:lnSpc>
                        <a:spcBef>
                          <a:spcPts val="0"/>
                        </a:spcBef>
                        <a:spcAft>
                          <a:spcPts val="0"/>
                        </a:spcAft>
                      </a:pPr>
                      <a:r>
                        <a:rPr lang="en-US" sz="600" dirty="0">
                          <a:effectLst/>
                        </a:rPr>
                        <a:t>Disclosure of</a:t>
                      </a:r>
                      <a:endParaRPr lang="en-US" sz="1100" dirty="0">
                        <a:effectLst/>
                      </a:endParaRPr>
                    </a:p>
                    <a:p>
                      <a:pPr marL="0" marR="0">
                        <a:lnSpc>
                          <a:spcPct val="115000"/>
                        </a:lnSpc>
                        <a:spcBef>
                          <a:spcPts val="0"/>
                        </a:spcBef>
                        <a:spcAft>
                          <a:spcPts val="0"/>
                        </a:spcAft>
                      </a:pPr>
                      <a:r>
                        <a:rPr lang="en-US" sz="600" dirty="0">
                          <a:effectLst/>
                        </a:rPr>
                        <a:t>Information</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Unauthorized </a:t>
                      </a:r>
                      <a:endParaRPr lang="en-US" sz="1100" dirty="0">
                        <a:effectLst/>
                      </a:endParaRPr>
                    </a:p>
                    <a:p>
                      <a:pPr marL="0" marR="0">
                        <a:lnSpc>
                          <a:spcPct val="115000"/>
                        </a:lnSpc>
                        <a:spcBef>
                          <a:spcPts val="0"/>
                        </a:spcBef>
                        <a:spcAft>
                          <a:spcPts val="0"/>
                        </a:spcAft>
                      </a:pPr>
                      <a:r>
                        <a:rPr lang="en-US" sz="600" dirty="0">
                          <a:effectLst/>
                        </a:rPr>
                        <a:t>External Access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nSpc>
                          <a:spcPct val="115000"/>
                        </a:lnSpc>
                        <a:spcBef>
                          <a:spcPts val="0"/>
                        </a:spcBef>
                        <a:spcAft>
                          <a:spcPts val="0"/>
                        </a:spcAft>
                      </a:pPr>
                      <a:r>
                        <a:rPr lang="en-US" sz="600" dirty="0">
                          <a:effectLst/>
                        </a:rPr>
                        <a:t>Unauthorized</a:t>
                      </a:r>
                      <a:endParaRPr lang="en-US" sz="1100" dirty="0">
                        <a:effectLst/>
                      </a:endParaRPr>
                    </a:p>
                    <a:p>
                      <a:pPr marL="0" marR="0">
                        <a:lnSpc>
                          <a:spcPct val="115000"/>
                        </a:lnSpc>
                        <a:spcBef>
                          <a:spcPts val="0"/>
                        </a:spcBef>
                        <a:spcAft>
                          <a:spcPts val="0"/>
                        </a:spcAft>
                      </a:pPr>
                      <a:r>
                        <a:rPr lang="en-US" sz="600" dirty="0">
                          <a:effectLst/>
                        </a:rPr>
                        <a:t>Internal </a:t>
                      </a:r>
                      <a:endParaRPr lang="en-US" sz="1100" dirty="0">
                        <a:effectLst/>
                      </a:endParaRPr>
                    </a:p>
                    <a:p>
                      <a:pPr marL="0" marR="0">
                        <a:lnSpc>
                          <a:spcPct val="115000"/>
                        </a:lnSpc>
                        <a:spcBef>
                          <a:spcPts val="0"/>
                        </a:spcBef>
                        <a:spcAft>
                          <a:spcPts val="0"/>
                        </a:spcAft>
                      </a:pPr>
                      <a:r>
                        <a:rPr lang="en-US" sz="600" dirty="0">
                          <a:effectLst/>
                        </a:rPr>
                        <a:t>Access</a:t>
                      </a:r>
                      <a:endParaRPr lang="en-US" sz="1100" dirty="0">
                        <a:effectLst/>
                        <a:latin typeface="Calibri"/>
                        <a:ea typeface="Calibri"/>
                        <a:cs typeface="Times New Roman"/>
                      </a:endParaRPr>
                    </a:p>
                  </a:txBody>
                  <a:tcPr marL="68580" marR="68580" marT="0" marB="0">
                    <a:solidFill>
                      <a:schemeClr val="accent2">
                        <a:lumMod val="75000"/>
                      </a:schemeClr>
                    </a:solidFill>
                  </a:tcPr>
                </a:tc>
              </a:tr>
              <a:tr h="165156">
                <a:tc>
                  <a:txBody>
                    <a:bodyPr/>
                    <a:lstStyle/>
                    <a:p>
                      <a:pPr marL="0" marR="0">
                        <a:lnSpc>
                          <a:spcPct val="115000"/>
                        </a:lnSpc>
                        <a:spcBef>
                          <a:spcPts val="0"/>
                        </a:spcBef>
                        <a:spcAft>
                          <a:spcPts val="0"/>
                        </a:spcAft>
                      </a:pPr>
                      <a:r>
                        <a:rPr lang="en-US" sz="600" dirty="0">
                          <a:effectLst/>
                        </a:rPr>
                        <a:t>Security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r>
              <a:tr h="256287">
                <a:tc>
                  <a:txBody>
                    <a:bodyPr/>
                    <a:lstStyle/>
                    <a:p>
                      <a:pPr marL="0" marR="0">
                        <a:lnSpc>
                          <a:spcPct val="115000"/>
                        </a:lnSpc>
                        <a:spcBef>
                          <a:spcPts val="0"/>
                        </a:spcBef>
                        <a:spcAft>
                          <a:spcPts val="0"/>
                        </a:spcAft>
                      </a:pPr>
                      <a:r>
                        <a:rPr lang="en-US" sz="600">
                          <a:effectLst/>
                        </a:rPr>
                        <a:t>Productivity Risks</a:t>
                      </a:r>
                      <a:endParaRPr lang="en-US" sz="110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r>
              <a:tr h="165156">
                <a:tc>
                  <a:txBody>
                    <a:bodyPr/>
                    <a:lstStyle/>
                    <a:p>
                      <a:pPr marL="0" marR="0">
                        <a:lnSpc>
                          <a:spcPct val="115000"/>
                        </a:lnSpc>
                        <a:spcBef>
                          <a:spcPts val="0"/>
                        </a:spcBef>
                        <a:spcAft>
                          <a:spcPts val="0"/>
                        </a:spcAft>
                      </a:pPr>
                      <a:r>
                        <a:rPr lang="en-US" sz="600">
                          <a:effectLst/>
                        </a:rPr>
                        <a:t>Legal Risks</a:t>
                      </a:r>
                      <a:endParaRPr lang="en-US" sz="110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M</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r>
              <a:tr h="256287">
                <a:tc>
                  <a:txBody>
                    <a:bodyPr/>
                    <a:lstStyle/>
                    <a:p>
                      <a:pPr marL="0" marR="0">
                        <a:lnSpc>
                          <a:spcPct val="115000"/>
                        </a:lnSpc>
                        <a:spcBef>
                          <a:spcPts val="0"/>
                        </a:spcBef>
                        <a:spcAft>
                          <a:spcPts val="0"/>
                        </a:spcAft>
                      </a:pPr>
                      <a:r>
                        <a:rPr lang="en-US" sz="600">
                          <a:effectLst/>
                        </a:rPr>
                        <a:t>Confidentiality Risks</a:t>
                      </a:r>
                      <a:endParaRPr lang="en-US" sz="110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H</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r>
              <a:tr h="256287">
                <a:tc>
                  <a:txBody>
                    <a:bodyPr/>
                    <a:lstStyle/>
                    <a:p>
                      <a:pPr marL="0" marR="0">
                        <a:lnSpc>
                          <a:spcPct val="115000"/>
                        </a:lnSpc>
                        <a:spcBef>
                          <a:spcPts val="0"/>
                        </a:spcBef>
                        <a:spcAft>
                          <a:spcPts val="0"/>
                        </a:spcAft>
                      </a:pPr>
                      <a:r>
                        <a:rPr lang="en-US" sz="600" dirty="0">
                          <a:effectLst/>
                        </a:rPr>
                        <a:t>Compliance Risks</a:t>
                      </a:r>
                      <a:endParaRPr lang="en-US" sz="1100" dirty="0">
                        <a:effectLst/>
                        <a:latin typeface="Calibri"/>
                        <a:ea typeface="Calibri"/>
                        <a:cs typeface="Times New Roman"/>
                      </a:endParaRPr>
                    </a:p>
                  </a:txBody>
                  <a:tcPr marL="68580" marR="68580" marT="0" marB="0">
                    <a:solidFill>
                      <a:schemeClr val="accent2">
                        <a:lumMod val="75000"/>
                      </a:schemeClr>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L</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M</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a:solidFill>
                            <a:srgbClr val="0070C0"/>
                          </a:solidFill>
                          <a:effectLst/>
                        </a:rPr>
                        <a:t>H</a:t>
                      </a:r>
                      <a:endParaRPr lang="en-US" sz="110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800" dirty="0">
                          <a:solidFill>
                            <a:srgbClr val="0070C0"/>
                          </a:solidFill>
                          <a:effectLst/>
                        </a:rPr>
                        <a:t>L</a:t>
                      </a:r>
                      <a:endParaRPr lang="en-US" sz="1100" dirty="0">
                        <a:solidFill>
                          <a:srgbClr val="0070C0"/>
                        </a:solidFill>
                        <a:effectLst/>
                        <a:latin typeface="Calibri"/>
                        <a:ea typeface="Calibri"/>
                        <a:cs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74105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0486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Rapidly Evolving Cyber Threat</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6729907"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32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Are A Growth Industry</a:t>
            </a:r>
          </a:p>
        </p:txBody>
      </p:sp>
      <p:sp>
        <p:nvSpPr>
          <p:cNvPr id="3" name="Content Placeholder 2"/>
          <p:cNvSpPr>
            <a:spLocks noGrp="1"/>
          </p:cNvSpPr>
          <p:nvPr>
            <p:ph idx="1"/>
          </p:nvPr>
        </p:nvSpPr>
        <p:spPr/>
        <p:txBody>
          <a:bodyPr>
            <a:normAutofit fontScale="70000" lnSpcReduction="20000"/>
          </a:bodyPr>
          <a:lstStyle/>
          <a:p>
            <a:r>
              <a:rPr lang="en-US" dirty="0"/>
              <a:t>93% Increase in Web Attacks in 2010 over the volume observed in 2009</a:t>
            </a:r>
          </a:p>
          <a:p>
            <a:r>
              <a:rPr lang="en-US" dirty="0"/>
              <a:t>6,253 New Vulnerabilities </a:t>
            </a:r>
          </a:p>
          <a:p>
            <a:r>
              <a:rPr lang="en-US" dirty="0"/>
              <a:t>Symantec recorded more vulnerabilities in 2010 than in any previous year since starting this report.</a:t>
            </a:r>
          </a:p>
          <a:p>
            <a:r>
              <a:rPr lang="en-US" dirty="0"/>
              <a:t>42% More Mobile </a:t>
            </a:r>
            <a:r>
              <a:rPr lang="en-US" dirty="0" smtClean="0"/>
              <a:t>attacks</a:t>
            </a:r>
            <a:endParaRPr lang="en-US" dirty="0"/>
          </a:p>
          <a:p>
            <a:r>
              <a:rPr lang="en-US" dirty="0"/>
              <a:t>Symantec recorded over 3 billion malware attacks in 2010</a:t>
            </a:r>
          </a:p>
          <a:p>
            <a:r>
              <a:rPr lang="en-US" dirty="0"/>
              <a:t>286M+ types of Malware identified in 2010</a:t>
            </a:r>
          </a:p>
          <a:p>
            <a:r>
              <a:rPr lang="en-US" dirty="0"/>
              <a:t>260,000 average number identities exposed per breach</a:t>
            </a:r>
          </a:p>
          <a:p>
            <a:r>
              <a:rPr lang="en-US" dirty="0" err="1"/>
              <a:t>Rustock</a:t>
            </a:r>
            <a:r>
              <a:rPr lang="en-US" dirty="0"/>
              <a:t>, the largest botnet observed in 2010, had well over 1 million bots under its control</a:t>
            </a:r>
          </a:p>
          <a:p>
            <a:r>
              <a:rPr lang="en-US" dirty="0"/>
              <a:t>Underground economy advertisement in 2010 promoting 10,000 bots for $15.</a:t>
            </a:r>
          </a:p>
          <a:p>
            <a:endParaRPr lang="en-US" dirty="0"/>
          </a:p>
        </p:txBody>
      </p:sp>
    </p:spTree>
    <p:extLst>
      <p:ext uri="{BB962C8B-B14F-4D97-AF65-F5344CB8AC3E}">
        <p14:creationId xmlns:p14="http://schemas.microsoft.com/office/powerpoint/2010/main" val="251924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Model</a:t>
            </a:r>
          </a:p>
        </p:txBody>
      </p:sp>
      <p:sp>
        <p:nvSpPr>
          <p:cNvPr id="3" name="Content Placeholder 2"/>
          <p:cNvSpPr>
            <a:spLocks noGrp="1"/>
          </p:cNvSpPr>
          <p:nvPr>
            <p:ph idx="1"/>
          </p:nvPr>
        </p:nvSpPr>
        <p:spPr/>
        <p:txBody>
          <a:bodyPr>
            <a:normAutofit/>
          </a:bodyPr>
          <a:lstStyle/>
          <a:p>
            <a:r>
              <a:rPr lang="en-US" dirty="0"/>
              <a:t>Using a virtual world for real world affects:</a:t>
            </a:r>
          </a:p>
          <a:p>
            <a:pPr lvl="1"/>
            <a:r>
              <a:rPr lang="en-US" dirty="0"/>
              <a:t>Money</a:t>
            </a:r>
          </a:p>
          <a:p>
            <a:pPr lvl="1"/>
            <a:r>
              <a:rPr lang="en-US" dirty="0"/>
              <a:t>Information &amp; Intellectual Property theft</a:t>
            </a:r>
          </a:p>
          <a:p>
            <a:pPr lvl="1"/>
            <a:r>
              <a:rPr lang="en-US" dirty="0"/>
              <a:t>Terrorism</a:t>
            </a:r>
          </a:p>
          <a:p>
            <a:pPr lvl="1"/>
            <a:r>
              <a:rPr lang="en-US" dirty="0"/>
              <a:t>Bragging rights (ego)</a:t>
            </a:r>
          </a:p>
          <a:p>
            <a:endParaRPr lang="en-US" dirty="0"/>
          </a:p>
          <a:p>
            <a:pPr marL="0" indent="0" algn="ctr">
              <a:buNone/>
            </a:pPr>
            <a:r>
              <a:rPr lang="en-US" dirty="0"/>
              <a:t>Low Risk + High Payoff = High      	Probability of Occurrence</a:t>
            </a:r>
          </a:p>
          <a:p>
            <a:endParaRPr lang="en-US" dirty="0"/>
          </a:p>
        </p:txBody>
      </p:sp>
    </p:spTree>
    <p:extLst>
      <p:ext uri="{BB962C8B-B14F-4D97-AF65-F5344CB8AC3E}">
        <p14:creationId xmlns:p14="http://schemas.microsoft.com/office/powerpoint/2010/main" val="68734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Crime</a:t>
            </a: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2200" b="1" dirty="0"/>
              <a:t>Malicious criminal actors</a:t>
            </a:r>
          </a:p>
          <a:p>
            <a:pPr lvl="1">
              <a:buFont typeface="Wingdings" pitchFamily="2" charset="2"/>
              <a:buChar char="§"/>
            </a:pPr>
            <a:r>
              <a:rPr lang="en-US" sz="2200" b="1" dirty="0"/>
              <a:t>Organized crime</a:t>
            </a:r>
          </a:p>
          <a:p>
            <a:pPr lvl="1">
              <a:buFont typeface="Wingdings" pitchFamily="2" charset="2"/>
              <a:buChar char="§"/>
            </a:pPr>
            <a:r>
              <a:rPr lang="en-US" sz="2200" b="1" dirty="0" smtClean="0"/>
              <a:t>China, Iran, Russia</a:t>
            </a:r>
            <a:r>
              <a:rPr lang="en-US" sz="2200" b="1" dirty="0"/>
              <a:t>, Ukraine, and Romania most </a:t>
            </a:r>
            <a:br>
              <a:rPr lang="en-US" sz="2200" b="1" dirty="0"/>
            </a:br>
            <a:r>
              <a:rPr lang="en-US" sz="2200" b="1" dirty="0"/>
              <a:t>sophisticated financial cybercriminals</a:t>
            </a:r>
          </a:p>
          <a:p>
            <a:pPr>
              <a:spcBef>
                <a:spcPts val="1800"/>
              </a:spcBef>
              <a:buFont typeface="Wingdings" pitchFamily="2" charset="2"/>
              <a:buChar char="§"/>
            </a:pPr>
            <a:r>
              <a:rPr lang="en-US" sz="2200" b="1" dirty="0"/>
              <a:t>Tools</a:t>
            </a:r>
          </a:p>
          <a:p>
            <a:pPr lvl="1">
              <a:buFont typeface="Wingdings" pitchFamily="2" charset="2"/>
              <a:buChar char="§"/>
            </a:pPr>
            <a:r>
              <a:rPr lang="en-US" sz="2200" b="1" dirty="0"/>
              <a:t>Highly capable cyber tools</a:t>
            </a:r>
          </a:p>
          <a:p>
            <a:pPr lvl="1">
              <a:buFont typeface="Wingdings" pitchFamily="2" charset="2"/>
              <a:buChar char="§"/>
            </a:pPr>
            <a:r>
              <a:rPr lang="en-US" sz="2200" b="1" dirty="0"/>
              <a:t>Financially motivated to sell tools and services</a:t>
            </a:r>
          </a:p>
          <a:p>
            <a:pPr lvl="1">
              <a:buFont typeface="Wingdings" pitchFamily="2" charset="2"/>
              <a:buChar char="§"/>
            </a:pPr>
            <a:r>
              <a:rPr lang="en-US" sz="2200" b="1" dirty="0"/>
              <a:t>Malware used to steal banking credentials: </a:t>
            </a:r>
            <a:r>
              <a:rPr lang="en-US" sz="2200" b="1" dirty="0" err="1"/>
              <a:t>SpyEye</a:t>
            </a:r>
            <a:r>
              <a:rPr lang="en-US" sz="2200" b="1" dirty="0"/>
              <a:t>, Zeus, and </a:t>
            </a:r>
            <a:r>
              <a:rPr lang="en-US" sz="2200" b="1" dirty="0" err="1"/>
              <a:t>Coreflood</a:t>
            </a:r>
            <a:endParaRPr lang="en-US" sz="2200" b="1" dirty="0"/>
          </a:p>
          <a:p>
            <a:pPr lvl="1">
              <a:buFont typeface="Wingdings" pitchFamily="2" charset="2"/>
              <a:buChar char="§"/>
            </a:pPr>
            <a:r>
              <a:rPr lang="en-US" sz="2200" b="1" dirty="0"/>
              <a:t>Social networking/social engineering sites</a:t>
            </a:r>
          </a:p>
          <a:p>
            <a:pPr lvl="2">
              <a:buFont typeface="Wingdings" pitchFamily="2" charset="2"/>
              <a:buChar char="§"/>
            </a:pPr>
            <a:r>
              <a:rPr lang="en-US" sz="2200" b="1" dirty="0"/>
              <a:t>Provide ideal environment for stealing user bank account access credentials</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026823" cy="214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42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Techniques</a:t>
            </a:r>
          </a:p>
        </p:txBody>
      </p:sp>
      <p:sp>
        <p:nvSpPr>
          <p:cNvPr id="3" name="Content Placeholder 2"/>
          <p:cNvSpPr>
            <a:spLocks noGrp="1"/>
          </p:cNvSpPr>
          <p:nvPr>
            <p:ph idx="1"/>
          </p:nvPr>
        </p:nvSpPr>
        <p:spPr>
          <a:xfrm>
            <a:off x="457200" y="1600200"/>
            <a:ext cx="6248400" cy="4525963"/>
          </a:xfrm>
        </p:spPr>
        <p:txBody>
          <a:bodyPr>
            <a:normAutofit lnSpcReduction="10000"/>
          </a:bodyPr>
          <a:lstStyle/>
          <a:p>
            <a:r>
              <a:rPr lang="en-US" dirty="0"/>
              <a:t>Social engineering</a:t>
            </a:r>
          </a:p>
          <a:p>
            <a:r>
              <a:rPr lang="en-US" dirty="0"/>
              <a:t>Spear phishing</a:t>
            </a:r>
          </a:p>
          <a:p>
            <a:r>
              <a:rPr lang="en-US" dirty="0"/>
              <a:t>Spoofing e-mail </a:t>
            </a:r>
            <a:r>
              <a:rPr lang="en-US" dirty="0" smtClean="0"/>
              <a:t>accounts</a:t>
            </a:r>
          </a:p>
          <a:p>
            <a:r>
              <a:rPr lang="en-US" dirty="0" smtClean="0"/>
              <a:t>Malware / Spyware (browsing)</a:t>
            </a:r>
            <a:endParaRPr lang="en-US" dirty="0"/>
          </a:p>
          <a:p>
            <a:r>
              <a:rPr lang="en-US" dirty="0"/>
              <a:t>USB thumb drives</a:t>
            </a:r>
          </a:p>
          <a:p>
            <a:r>
              <a:rPr lang="en-US" dirty="0"/>
              <a:t>Supply-chain </a:t>
            </a:r>
            <a:r>
              <a:rPr lang="en-US" dirty="0" smtClean="0"/>
              <a:t>exploitation</a:t>
            </a:r>
          </a:p>
          <a:p>
            <a:r>
              <a:rPr lang="en-US" dirty="0" smtClean="0"/>
              <a:t>Mobile devices</a:t>
            </a:r>
            <a:endParaRPr lang="en-US" dirty="0"/>
          </a:p>
          <a:p>
            <a:r>
              <a:rPr lang="en-US" dirty="0"/>
              <a:t>Leveraging trusted insiders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295400"/>
            <a:ext cx="220541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86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Trends</a:t>
            </a:r>
          </a:p>
        </p:txBody>
      </p:sp>
      <p:sp>
        <p:nvSpPr>
          <p:cNvPr id="3" name="Content Placeholder 2"/>
          <p:cNvSpPr>
            <a:spLocks noGrp="1"/>
          </p:cNvSpPr>
          <p:nvPr>
            <p:ph idx="1"/>
          </p:nvPr>
        </p:nvSpPr>
        <p:spPr/>
        <p:txBody>
          <a:bodyPr>
            <a:normAutofit lnSpcReduction="10000"/>
          </a:bodyPr>
          <a:lstStyle/>
          <a:p>
            <a:r>
              <a:rPr lang="en-US" dirty="0"/>
              <a:t>June 2010 Citigroup hack</a:t>
            </a:r>
          </a:p>
          <a:p>
            <a:pPr lvl="1"/>
            <a:r>
              <a:rPr lang="en-US" dirty="0"/>
              <a:t>Hackers accessed 260K accounts </a:t>
            </a:r>
            <a:br>
              <a:rPr lang="en-US" dirty="0"/>
            </a:br>
            <a:r>
              <a:rPr lang="en-US" dirty="0"/>
              <a:t>and stole $2.7M from credit card </a:t>
            </a:r>
            <a:br>
              <a:rPr lang="en-US" dirty="0"/>
            </a:br>
            <a:r>
              <a:rPr lang="en-US" dirty="0"/>
              <a:t>holders – one of the largest direct attacks on a bank</a:t>
            </a:r>
          </a:p>
          <a:p>
            <a:r>
              <a:rPr lang="en-US" dirty="0"/>
              <a:t>Small- to medium-sized businesses perceived to lack strong IT security</a:t>
            </a:r>
          </a:p>
          <a:p>
            <a:pPr lvl="1"/>
            <a:r>
              <a:rPr lang="en-US" dirty="0"/>
              <a:t>Hackers increasingly taking advantage of lack of sophisticated security</a:t>
            </a:r>
            <a:br>
              <a:rPr lang="en-US" dirty="0"/>
            </a:br>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426" y="685800"/>
            <a:ext cx="1839407"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kern="0" dirty="0">
                <a:latin typeface="Times New Roman" pitchFamily="18" charset="0"/>
              </a:rPr>
              <a:t>Recent Trends</a:t>
            </a:r>
          </a:p>
        </p:txBody>
      </p:sp>
      <p:sp>
        <p:nvSpPr>
          <p:cNvPr id="3" name="Content Placeholder 2"/>
          <p:cNvSpPr>
            <a:spLocks noGrp="1"/>
          </p:cNvSpPr>
          <p:nvPr>
            <p:ph idx="1"/>
          </p:nvPr>
        </p:nvSpPr>
        <p:spPr>
          <a:xfrm>
            <a:off x="457200" y="1600200"/>
            <a:ext cx="5791200" cy="4525963"/>
          </a:xfrm>
        </p:spPr>
        <p:txBody>
          <a:bodyPr>
            <a:normAutofit lnSpcReduction="10000"/>
          </a:bodyPr>
          <a:lstStyle/>
          <a:p>
            <a:pPr>
              <a:lnSpc>
                <a:spcPct val="110000"/>
              </a:lnSpc>
              <a:spcBef>
                <a:spcPts val="1200"/>
              </a:spcBef>
              <a:spcAft>
                <a:spcPts val="600"/>
              </a:spcAft>
              <a:buFont typeface="Wingdings" pitchFamily="2" charset="2"/>
              <a:buChar char="§"/>
              <a:defRPr/>
            </a:pPr>
            <a:r>
              <a:rPr lang="en-US" sz="2200" b="1" kern="0" dirty="0"/>
              <a:t>Smartphones and fraud</a:t>
            </a:r>
          </a:p>
          <a:p>
            <a:pPr lvl="1">
              <a:lnSpc>
                <a:spcPct val="110000"/>
              </a:lnSpc>
              <a:spcBef>
                <a:spcPts val="1200"/>
              </a:spcBef>
              <a:spcAft>
                <a:spcPts val="600"/>
              </a:spcAft>
              <a:buFont typeface="Wingdings" pitchFamily="2" charset="2"/>
              <a:buChar char="§"/>
              <a:defRPr/>
            </a:pPr>
            <a:r>
              <a:rPr lang="en-US" sz="2200" b="1" kern="0" dirty="0"/>
              <a:t>Hackers accessing smart phones to gather PII and log-on credentials</a:t>
            </a:r>
          </a:p>
          <a:p>
            <a:pPr lvl="1">
              <a:lnSpc>
                <a:spcPct val="110000"/>
              </a:lnSpc>
              <a:spcBef>
                <a:spcPts val="1200"/>
              </a:spcBef>
              <a:spcAft>
                <a:spcPts val="600"/>
              </a:spcAft>
              <a:buFont typeface="Wingdings" pitchFamily="2" charset="2"/>
              <a:buChar char="§"/>
              <a:defRPr/>
            </a:pPr>
            <a:r>
              <a:rPr lang="en-US" sz="2200" b="1" kern="0" dirty="0"/>
              <a:t>As mobile banking popularity increases, hackers may increasingly seek to exploit mobile applications for financial gain</a:t>
            </a:r>
          </a:p>
          <a:p>
            <a:pPr>
              <a:lnSpc>
                <a:spcPct val="110000"/>
              </a:lnSpc>
              <a:spcBef>
                <a:spcPts val="1200"/>
              </a:spcBef>
              <a:spcAft>
                <a:spcPts val="600"/>
              </a:spcAft>
              <a:buFont typeface="Wingdings" pitchFamily="2" charset="2"/>
              <a:buChar char="§"/>
              <a:defRPr/>
            </a:pPr>
            <a:r>
              <a:rPr lang="en-US" sz="2200" b="1" kern="0" dirty="0"/>
              <a:t>Major encryption providers targeted as a means to gain trusted access to government/private sector networks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078" y="1219200"/>
            <a:ext cx="239692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782370"/>
      </p:ext>
    </p:extLst>
  </p:cSld>
  <p:clrMapOvr>
    <a:masterClrMapping/>
  </p:clrMapOvr>
</p:sld>
</file>

<file path=ppt/theme/theme1.xml><?xml version="1.0" encoding="utf-8"?>
<a:theme xmlns:a="http://schemas.openxmlformats.org/drawingml/2006/main" name="PaySimple-Template">
  <a:themeElements>
    <a:clrScheme name="PaySimple">
      <a:dk1>
        <a:srgbClr val="662D91"/>
      </a:dk1>
      <a:lt1>
        <a:srgbClr val="FFFFFF"/>
      </a:lt1>
      <a:dk2>
        <a:srgbClr val="4C2463"/>
      </a:dk2>
      <a:lt2>
        <a:srgbClr val="FFFFFF"/>
      </a:lt2>
      <a:accent1>
        <a:srgbClr val="F7941E"/>
      </a:accent1>
      <a:accent2>
        <a:srgbClr val="8DC63F"/>
      </a:accent2>
      <a:accent3>
        <a:srgbClr val="00AEEF"/>
      </a:accent3>
      <a:accent4>
        <a:srgbClr val="CB1C8B"/>
      </a:accent4>
      <a:accent5>
        <a:srgbClr val="959595"/>
      </a:accent5>
      <a:accent6>
        <a:srgbClr val="656565"/>
      </a:accent6>
      <a:hlink>
        <a:srgbClr val="662D91"/>
      </a:hlink>
      <a:folHlink>
        <a:srgbClr val="4C2463"/>
      </a:folHlink>
    </a:clrScheme>
    <a:fontScheme name="PaySimple Text">
      <a:majorFont>
        <a:latin typeface="Franklin Gothic Demi Cond"/>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PaySimple-Template</Template>
  <TotalTime>224</TotalTime>
  <Words>2192</Words>
  <Application>Microsoft Office PowerPoint</Application>
  <PresentationFormat>On-screen Show (4:3)</PresentationFormat>
  <Paragraphs>414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Demi Cond</vt:lpstr>
      <vt:lpstr>Times New Roman</vt:lpstr>
      <vt:lpstr>Wingdings</vt:lpstr>
      <vt:lpstr>PaySimple-Template</vt:lpstr>
      <vt:lpstr>The Cyber Security   Challenges</vt:lpstr>
      <vt:lpstr>Topics</vt:lpstr>
      <vt:lpstr>Rapidly Evolving Cyber Threat </vt:lpstr>
      <vt:lpstr>Threats Are A Growth Industry</vt:lpstr>
      <vt:lpstr>Motivational Model</vt:lpstr>
      <vt:lpstr>Cyber Crime</vt:lpstr>
      <vt:lpstr>Targeting Techniques</vt:lpstr>
      <vt:lpstr>Recent Trends</vt:lpstr>
      <vt:lpstr>Recent Trends</vt:lpstr>
      <vt:lpstr>Threats to worry about</vt:lpstr>
      <vt:lpstr>Threats to Worry About (Cont.)</vt:lpstr>
      <vt:lpstr>Threats to Worry About (Cont.)</vt:lpstr>
      <vt:lpstr>Changing Threat Landscape Summarized</vt:lpstr>
      <vt:lpstr>So What?</vt:lpstr>
      <vt:lpstr>Holistic Approach Needed</vt:lpstr>
      <vt:lpstr>Threat is Diverse </vt:lpstr>
      <vt:lpstr>Insiders To Worry About</vt:lpstr>
      <vt:lpstr>Planning for Cyber Health</vt:lpstr>
      <vt:lpstr>Planning for Cyber Health (2) </vt:lpstr>
      <vt:lpstr>PowerPoint Presentation</vt:lpstr>
      <vt:lpstr>Risks</vt:lpstr>
      <vt:lpstr>Severity (Impact)</vt:lpstr>
      <vt:lpstr>Likelihood</vt:lpstr>
      <vt:lpstr>Threat Examination Criteria</vt:lpstr>
      <vt:lpstr>Threat vs. Risk Matrix for Confidentiality Exposure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Outbound</dc:title>
  <dc:creator>Sarah Jordan</dc:creator>
  <cp:lastModifiedBy>Michael Trofi</cp:lastModifiedBy>
  <cp:revision>20</cp:revision>
  <dcterms:created xsi:type="dcterms:W3CDTF">2012-05-10T17:42:01Z</dcterms:created>
  <dcterms:modified xsi:type="dcterms:W3CDTF">2015-04-14T15:45:22Z</dcterms:modified>
</cp:coreProperties>
</file>